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332" r:id="rId3"/>
    <p:sldId id="333" r:id="rId4"/>
    <p:sldId id="334" r:id="rId5"/>
    <p:sldId id="335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286" r:id="rId19"/>
    <p:sldId id="287" r:id="rId20"/>
    <p:sldId id="289" r:id="rId21"/>
    <p:sldId id="290" r:id="rId22"/>
    <p:sldId id="329" r:id="rId23"/>
    <p:sldId id="291" r:id="rId24"/>
    <p:sldId id="288" r:id="rId25"/>
    <p:sldId id="293" r:id="rId26"/>
    <p:sldId id="292" r:id="rId27"/>
    <p:sldId id="303" r:id="rId28"/>
    <p:sldId id="294" r:id="rId29"/>
    <p:sldId id="321" r:id="rId30"/>
    <p:sldId id="323" r:id="rId31"/>
    <p:sldId id="283" r:id="rId32"/>
    <p:sldId id="259" r:id="rId33"/>
  </p:sldIdLst>
  <p:sldSz cx="12192000" cy="6858000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003964"/>
    <a:srgbClr val="00487E"/>
    <a:srgbClr val="004A82"/>
    <a:srgbClr val="2FA6FF"/>
    <a:srgbClr val="5F5F5F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30" autoAdjust="0"/>
  </p:normalViewPr>
  <p:slideViewPr>
    <p:cSldViewPr>
      <p:cViewPr varScale="1">
        <p:scale>
          <a:sx n="73" d="100"/>
          <a:sy n="73" d="100"/>
        </p:scale>
        <p:origin x="107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volum%20acte%20activitate%20directia%20economica%20202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a.vlad\Desktop\executii%20bugetare\executii%202024\raport%202024\analiza%20exec%20bugetar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.florea\Downloads\s%20grad%20de%20indatorare%2031.12.2024%20pt%20raiffaissen%2094,6%20(37.248+57.351)%20fara%20fd%20ue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volum%20acte%20activitate%20directia%20economica%20202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2\2%20ofelia%20analiza%20fiscalitate%20202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2%20ofelia%20analiza%20fiscalitate%202023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actele%20mele\+%20RAPOARTE%20ACTIVITATE%20+\2024\2%20ofelia%20analiza%20fiscalitate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\actele%20mele\+%20RAPOARTE%20ACTIVITATE%20+\2024\Simo%20analiza%20exec%20bugetara.xls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actele%20mele\+%20RAPOARTE%20ACTIVITATE%20+\2024\2%20ofelia%20analiza%20fiscalitate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2%20ofelia%20analiza%20fiscalitate%202023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4\2%20ofelia%20analiza%20fiscalitate%20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24\raport%202024\analiza%20exec%20bugetar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actele%20mele\+%20RAPOARTE%20ACTIVITATE%20+\2023\analiza%20exec%20bugetara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a.vlad\Desktop\executii%20bugetare\executii%202024\raport%202024\analiza%20exec%20bugetar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INTRARI: adrese/cereri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1347112860892376E-2"/>
          <c:y val="1.8993352326685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363836244614041E-2"/>
          <c:y val="0.34449355110942659"/>
          <c:w val="0.56646216627344992"/>
          <c:h val="0.45540207635668989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14272279050963105"/>
                  <c:y val="0.2484209155434004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93367559804015"/>
                      <c:h val="0.102491750469871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7976535299047791E-2"/>
                  <c:y val="-8.096329207223261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68070515-B600-4BBC-9121-F947AC58AACB}" type="CATEGORYNAME"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E656FD8-A80F-4816-83C3-DA364E7DB649}" type="VALUE">
                      <a:rPr lang="en-US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0C343B32-AB8D-449C-B8BB-A7C1E141AEDB}" type="PERCENTAG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5681335681554"/>
                      <c:h val="0.22100039942066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1509232285863028"/>
                  <c:y val="-0.30024811202775648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4817624970924"/>
                      <c:h val="0.1074372943878706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7183317456976932"/>
                  <c:y val="-0.21667532109024587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30067603740913"/>
                      <c:h val="0.1097933754051485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2060751062423617"/>
                  <c:y val="-0.135883911621360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964613263034307E-2"/>
                  <c:y val="-3.8062952629599758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68433188230812"/>
                      <c:h val="0.1150815714207001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4122215176319861"/>
                  <c:y val="7.8551926634234381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02240596950998"/>
                      <c:h val="0.1190566696850476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20895592649616188"/>
                  <c:y val="0.188128987829450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ln>
                <a:solidFill>
                  <a:srgbClr val="00000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ARHITECT SEF</c:v>
                </c:pt>
                <c:pt idx="1">
                  <c:v>DIRECTIA ECONOMICA</c:v>
                </c:pt>
                <c:pt idx="2">
                  <c:v>DIR TEHNICA</c:v>
                </c:pt>
                <c:pt idx="3">
                  <c:v>DIR JURIDICA</c:v>
                </c:pt>
                <c:pt idx="4">
                  <c:v>DMPFI</c:v>
                </c:pt>
                <c:pt idx="5">
                  <c:v>POLITIA LOCALA</c:v>
                </c:pt>
                <c:pt idx="6">
                  <c:v>DIR LOGISTICA</c:v>
                </c:pt>
                <c:pt idx="7">
                  <c:v>DPI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23037</c:v>
                </c:pt>
                <c:pt idx="1">
                  <c:v>366689</c:v>
                </c:pt>
                <c:pt idx="2">
                  <c:v>11832</c:v>
                </c:pt>
                <c:pt idx="3">
                  <c:v>14107</c:v>
                </c:pt>
                <c:pt idx="4">
                  <c:v>8035</c:v>
                </c:pt>
                <c:pt idx="5">
                  <c:v>5963</c:v>
                </c:pt>
                <c:pt idx="6">
                  <c:v>2331</c:v>
                </c:pt>
                <c:pt idx="7">
                  <c:v>9604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0337539048593"/>
          <c:y val="0.19126425629623872"/>
          <c:w val="0.67304098294560777"/>
          <c:h val="0.56999029943365809"/>
        </c:manualLayout>
      </c:layout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ercent"/>
        <c:splitPos val="4"/>
        <c:secondPieSize val="49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30886828761141"/>
          <c:y val="0.30931693904589774"/>
          <c:w val="0.57723541691526736"/>
          <c:h val="0.4884895393657171"/>
        </c:manualLayout>
      </c:layout>
      <c:ofPieChart>
        <c:ofPieType val="pie"/>
        <c:varyColors val="1"/>
        <c:ser>
          <c:idx val="0"/>
          <c:order val="0"/>
          <c:tx>
            <c:strRef>
              <c:f>'CH OP'!$AI$4</c:f>
              <c:strCache>
                <c:ptCount val="1"/>
                <c:pt idx="0">
                  <c:v>exec 2024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CFB-41D4-B7CF-A2B91171382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CFB-41D4-B7CF-A2B91171382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CFB-41D4-B7CF-A2B91171382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CFB-41D4-B7CF-A2B91171382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CFB-41D4-B7CF-A2B911713827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CFB-41D4-B7CF-A2B911713827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CFB-41D4-B7CF-A2B911713827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CFB-41D4-B7CF-A2B911713827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CFB-41D4-B7CF-A2B911713827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CFB-41D4-B7CF-A2B911713827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CFB-41D4-B7CF-A2B911713827}"/>
              </c:ext>
            </c:extLst>
          </c:dPt>
          <c:dLbls>
            <c:dLbl>
              <c:idx val="0"/>
              <c:layout>
                <c:manualLayout>
                  <c:x val="1.454398845305627E-2"/>
                  <c:y val="4.80958897770019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31548620798002E-2"/>
                  <c:y val="7.4937590900843768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056204414036941E-2"/>
                  <c:y val="2.619280698020855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179610099676304E-2"/>
                  <c:y val="-1.99191675707273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592514624617938"/>
                  <c:y val="-0.2003276003276003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821616258844994E-2"/>
                  <c:y val="1.78366634267092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25518838098922"/>
                  <c:y val="-2.27088028479201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6123379821738285E-2"/>
                  <c:y val="-0.154987814023247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9595571119162808E-3"/>
                  <c:y val="-4.112802852960393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791639749218529E-2"/>
                  <c:y val="-0.146436920283788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CFB-41D4-B7CF-A2B9117138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CFB-41D4-B7CF-A2B9117138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 OP'!$B$5:$B$14</c:f>
              <c:strCache>
                <c:ptCount val="10"/>
                <c:pt idx="0">
                  <c:v>Institutii publice</c:v>
                </c:pt>
                <c:pt idx="1">
                  <c:v>Invatamant</c:v>
                </c:pt>
                <c:pt idx="2">
                  <c:v>Sanatate</c:v>
                </c:pt>
                <c:pt idx="3">
                  <c:v>Sport+cultura</c:v>
                </c:pt>
                <c:pt idx="4">
                  <c:v>Fin progr cult, mediu, sport, etc</c:v>
                </c:pt>
                <c:pt idx="5">
                  <c:v>Servicii publice</c:v>
                </c:pt>
                <c:pt idx="6">
                  <c:v>Asistenta sociala</c:v>
                </c:pt>
                <c:pt idx="7">
                  <c:v>Datoria publica</c:v>
                </c:pt>
                <c:pt idx="8">
                  <c:v>Fd garantare</c:v>
                </c:pt>
                <c:pt idx="9">
                  <c:v>Altele</c:v>
                </c:pt>
              </c:strCache>
            </c:strRef>
          </c:cat>
          <c:val>
            <c:numRef>
              <c:f>'CH OP'!$AI$5:$AI$14</c:f>
              <c:numCache>
                <c:formatCode>#,##0</c:formatCode>
                <c:ptCount val="10"/>
                <c:pt idx="0">
                  <c:v>120306297</c:v>
                </c:pt>
                <c:pt idx="1">
                  <c:v>67242749.219999999</c:v>
                </c:pt>
                <c:pt idx="2">
                  <c:v>12092400</c:v>
                </c:pt>
                <c:pt idx="3">
                  <c:v>31874150</c:v>
                </c:pt>
                <c:pt idx="4">
                  <c:v>6941714</c:v>
                </c:pt>
                <c:pt idx="5">
                  <c:v>220647861.25999999</c:v>
                </c:pt>
                <c:pt idx="6">
                  <c:v>109059925</c:v>
                </c:pt>
                <c:pt idx="7">
                  <c:v>112597559.12</c:v>
                </c:pt>
                <c:pt idx="8">
                  <c:v>7114248</c:v>
                </c:pt>
                <c:pt idx="9">
                  <c:v>28707425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CFB-41D4-B7CF-A2B911713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ercent"/>
        <c:splitPos val="4"/>
        <c:secondPieSize val="49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Cheltuieli operationale 2022 - 2024</a:t>
            </a:r>
          </a:p>
        </c:rich>
      </c:tx>
      <c:layout>
        <c:manualLayout>
          <c:xMode val="edge"/>
          <c:yMode val="edge"/>
          <c:x val="0.17001184062518501"/>
          <c:y val="4.3134824753404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342607405400372E-2"/>
          <c:y val="0.23743122006408382"/>
          <c:w val="0.95461251770065181"/>
          <c:h val="0.53352191802635296"/>
        </c:manualLayout>
      </c:layout>
      <c:barChart>
        <c:barDir val="col"/>
        <c:grouping val="stacked"/>
        <c:varyColors val="0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0-4F42-BEA4-E02AC38BED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60-4F42-BEA4-E02AC38BED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60-4F42-BEA4-E02AC38BED9C}"/>
              </c:ext>
            </c:extLst>
          </c:dPt>
          <c:dLbls>
            <c:dLbl>
              <c:idx val="0"/>
              <c:layout>
                <c:manualLayout>
                  <c:x val="2.3738977169037324E-3"/>
                  <c:y val="-0.205526432063298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660-4F42-BEA4-E02AC38BED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17786322812096E-3"/>
                  <c:y val="-0.2430285556312523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60-4F42-BEA4-E02AC38BED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837781770741569E-3"/>
                  <c:y val="-0.2963269107873099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60-4F42-BEA4-E02AC38BED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073933633678262E-4"/>
                  <c:y val="-0.2820056078615344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60-4F42-BEA4-E02AC38BED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145695633159998E-3"/>
                  <c:y val="-0.3266701909611122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60-4F42-BEA4-E02AC38BED9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16614480787426E-2"/>
                  <c:y val="-0.3252288741389641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60-4F42-BEA4-E02AC38BED9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303222735664945"/>
                  <c:y val="-0.233664522727967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660-4F42-BEA4-E02AC38BED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('CH OP'!$AC$4,'CH OP'!$AF$4,'CH OP'!$AH$4,'CH OP'!$AI$4)</c:f>
              <c:strCache>
                <c:ptCount val="4"/>
                <c:pt idx="0">
                  <c:v>exec 2022</c:v>
                </c:pt>
                <c:pt idx="1">
                  <c:v>exec 2023</c:v>
                </c:pt>
                <c:pt idx="2">
                  <c:v>buget final  2024</c:v>
                </c:pt>
                <c:pt idx="3">
                  <c:v>exec 2024</c:v>
                </c:pt>
              </c:strCache>
            </c:strRef>
          </c:cat>
          <c:val>
            <c:numRef>
              <c:f>('CH OP'!$AC$15,'CH OP'!$AF$15,'CH OP'!$AH$15,'CH OP'!$AI$15)</c:f>
              <c:numCache>
                <c:formatCode>#,##0</c:formatCode>
                <c:ptCount val="4"/>
                <c:pt idx="0">
                  <c:v>448253715.13</c:v>
                </c:pt>
                <c:pt idx="1">
                  <c:v>500928875.44999999</c:v>
                </c:pt>
                <c:pt idx="2">
                  <c:v>784860170</c:v>
                </c:pt>
                <c:pt idx="3">
                  <c:v>716584328.60000002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660-4F42-BEA4-E02AC38BE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8123424"/>
        <c:axId val="-1118103296"/>
      </c:barChart>
      <c:catAx>
        <c:axId val="-11181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103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181032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118123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4204297784331"/>
          <c:y val="0.2368121533883504"/>
          <c:w val="0.33608675927061887"/>
          <c:h val="0.557686297558498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1456708891755"/>
          <c:y val="0.17674723886093122"/>
          <c:w val="0.28586732993386221"/>
          <c:h val="0.65972484756994898"/>
        </c:manualLayout>
      </c:layout>
      <c:pieChart>
        <c:varyColors val="1"/>
        <c:ser>
          <c:idx val="1"/>
          <c:order val="0"/>
          <c:tx>
            <c:strRef>
              <c:f>'inv”13-”24'!$AO$4</c:f>
              <c:strCache>
                <c:ptCount val="1"/>
                <c:pt idx="0">
                  <c:v>exec 2024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5DF-4360-9F82-77EC928530D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5DF-4360-9F82-77EC928530D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5DF-4360-9F82-77EC928530D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5DF-4360-9F82-77EC928530D9}"/>
              </c:ext>
            </c:extLst>
          </c:dPt>
          <c:dLbls>
            <c:dLbl>
              <c:idx val="0"/>
              <c:layout>
                <c:manualLayout>
                  <c:x val="3.5850418972731571E-2"/>
                  <c:y val="5.17423225322641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DF-4360-9F82-77EC928530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08443052812727E-2"/>
                  <c:y val="4.93198369021345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DF-4360-9F82-77EC928530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212977469623558E-2"/>
                  <c:y val="2.42197321207823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DF-4360-9F82-77EC928530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55883813363174E-2"/>
                  <c:y val="-3.59082162446396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DF-4360-9F82-77EC928530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'inv”13-”24'!$A$5:$B$8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'inv”13-”24'!$AO$5:$AO$8</c:f>
              <c:numCache>
                <c:formatCode>#,##0</c:formatCode>
                <c:ptCount val="4"/>
                <c:pt idx="0">
                  <c:v>458799515.80000001</c:v>
                </c:pt>
                <c:pt idx="1">
                  <c:v>75105226.409999996</c:v>
                </c:pt>
                <c:pt idx="2">
                  <c:v>57463934.32</c:v>
                </c:pt>
                <c:pt idx="3">
                  <c:v>73479192.620000005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DF-4360-9F82-77EC92853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60836691135488E-2"/>
          <c:y val="2.5418091618364294E-2"/>
          <c:w val="0.9489161136978046"/>
          <c:h val="0.82692306064814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'inv”13-”24'!$AE$4</c:f>
              <c:strCache>
                <c:ptCount val="1"/>
                <c:pt idx="0">
                  <c:v>exec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816479400749135E-3"/>
                  <c:y val="-2.3255813953488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851568680921368E-3"/>
                  <c:y val="-1.12718228125987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633613100227922E-2"/>
                  <c:y val="-2.3780931078460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632958801499275E-3"/>
                  <c:y val="-2.3255813953488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'inv”13-”24'!$AE$5:$AE$8</c:f>
              <c:numCache>
                <c:formatCode>#,##0</c:formatCode>
                <c:ptCount val="4"/>
                <c:pt idx="0">
                  <c:v>158585167.48000002</c:v>
                </c:pt>
                <c:pt idx="1">
                  <c:v>56032591.970000006</c:v>
                </c:pt>
                <c:pt idx="2">
                  <c:v>160834387.46000001</c:v>
                </c:pt>
                <c:pt idx="3">
                  <c:v>71616006.780000001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F8-41DF-BC81-6591DB3F6B18}"/>
            </c:ext>
          </c:extLst>
        </c:ser>
        <c:ser>
          <c:idx val="1"/>
          <c:order val="1"/>
          <c:tx>
            <c:strRef>
              <c:f>'inv”13-”24'!$AI$4</c:f>
              <c:strCache>
                <c:ptCount val="1"/>
                <c:pt idx="0">
                  <c:v>exec 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324492041642157E-3"/>
                  <c:y val="-2.5971229522327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689048018233665E-3"/>
                  <c:y val="-9.13577049793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7F8-41DF-BC81-6591DB3F6B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8.0241511623537019E-3"/>
                  <c:y val="-6.47239619614988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'inv”13-”24'!$AI$5:$AI$8</c:f>
              <c:numCache>
                <c:formatCode>#,##0</c:formatCode>
                <c:ptCount val="4"/>
                <c:pt idx="0">
                  <c:v>221260559.81300008</c:v>
                </c:pt>
                <c:pt idx="1">
                  <c:v>58126096.939999998</c:v>
                </c:pt>
                <c:pt idx="2">
                  <c:v>162341619.88</c:v>
                </c:pt>
                <c:pt idx="3">
                  <c:v>86089083.950000003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7F8-41DF-BC81-6591DB3F6B18}"/>
            </c:ext>
          </c:extLst>
        </c:ser>
        <c:ser>
          <c:idx val="2"/>
          <c:order val="2"/>
          <c:tx>
            <c:strRef>
              <c:f>'inv”13-”24'!$AK$4</c:f>
              <c:strCache>
                <c:ptCount val="1"/>
                <c:pt idx="0">
                  <c:v>exec 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291755461514376E-3"/>
                  <c:y val="-8.9215728589333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05892076667421E-3"/>
                  <c:y val="-2.58234398558358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006989122420743E-3"/>
                  <c:y val="-4.3515718687664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443896097096622E-16"/>
                  <c:y val="-4.6511627906976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7F8-41DF-BC81-6591DB3F6B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'inv”13-”24'!$AK$5:$AK$8</c:f>
              <c:numCache>
                <c:formatCode>#,##0</c:formatCode>
                <c:ptCount val="4"/>
                <c:pt idx="0">
                  <c:v>244403856.09999999</c:v>
                </c:pt>
                <c:pt idx="1">
                  <c:v>403830208</c:v>
                </c:pt>
                <c:pt idx="2">
                  <c:v>194929833.49000001</c:v>
                </c:pt>
                <c:pt idx="3">
                  <c:v>75120134.969999999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7F8-41DF-BC81-6591DB3F6B18}"/>
            </c:ext>
          </c:extLst>
        </c:ser>
        <c:ser>
          <c:idx val="3"/>
          <c:order val="3"/>
          <c:tx>
            <c:strRef>
              <c:f>'inv”13-”24'!$AO$4</c:f>
              <c:strCache>
                <c:ptCount val="1"/>
                <c:pt idx="0">
                  <c:v>exec 2024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378096036467329E-3"/>
                  <c:y val="-3.224389587506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'inv”13-”24'!$A$5:$A$8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'inv”13-”24'!$AO$5:$AO$8</c:f>
              <c:numCache>
                <c:formatCode>#,##0</c:formatCode>
                <c:ptCount val="4"/>
                <c:pt idx="0">
                  <c:v>458799515.80000001</c:v>
                </c:pt>
                <c:pt idx="1">
                  <c:v>75105226.409999996</c:v>
                </c:pt>
                <c:pt idx="2">
                  <c:v>57463934.32</c:v>
                </c:pt>
                <c:pt idx="3">
                  <c:v>73479192.620000005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7F8-41DF-BC81-6591DB3F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-1118117440"/>
        <c:axId val="-1118131584"/>
      </c:barChart>
      <c:catAx>
        <c:axId val="-11181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131584"/>
        <c:crosses val="autoZero"/>
        <c:auto val="1"/>
        <c:lblAlgn val="ctr"/>
        <c:lblOffset val="100"/>
        <c:noMultiLvlLbl val="0"/>
      </c:catAx>
      <c:valAx>
        <c:axId val="-11181315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11811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71241579218474"/>
          <c:y val="8.7653042139640619E-2"/>
          <c:w val="8.7479673975618885E-2"/>
          <c:h val="0.45681306749468314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'inv”13-”24'!$J$86:$R$86</c:f>
              <c:strCache>
                <c:ptCount val="9"/>
                <c:pt idx="0">
                  <c:v>exec 2016</c:v>
                </c:pt>
                <c:pt idx="1">
                  <c:v>exec 2017</c:v>
                </c:pt>
                <c:pt idx="2">
                  <c:v>exec 2018</c:v>
                </c:pt>
                <c:pt idx="3">
                  <c:v>exec 2019</c:v>
                </c:pt>
                <c:pt idx="4">
                  <c:v>exec 2020</c:v>
                </c:pt>
                <c:pt idx="5">
                  <c:v>exec 2021</c:v>
                </c:pt>
                <c:pt idx="6">
                  <c:v>exec 2022</c:v>
                </c:pt>
                <c:pt idx="7">
                  <c:v>exec 2023</c:v>
                </c:pt>
                <c:pt idx="8">
                  <c:v>exec 2024</c:v>
                </c:pt>
              </c:strCache>
            </c:strRef>
          </c:cat>
          <c:val>
            <c:numRef>
              <c:f>'inv”13-”24'!$J$87:$R$87</c:f>
              <c:numCache>
                <c:formatCode>#,##0</c:formatCode>
                <c:ptCount val="9"/>
                <c:pt idx="0">
                  <c:v>115882342.35000002</c:v>
                </c:pt>
                <c:pt idx="1">
                  <c:v>214697351.29999998</c:v>
                </c:pt>
                <c:pt idx="2">
                  <c:v>216481151.34999999</c:v>
                </c:pt>
                <c:pt idx="3">
                  <c:v>216587226.13000003</c:v>
                </c:pt>
                <c:pt idx="4">
                  <c:v>397096865.75000012</c:v>
                </c:pt>
                <c:pt idx="5">
                  <c:v>447068153.69000006</c:v>
                </c:pt>
                <c:pt idx="6">
                  <c:v>527817360.58300006</c:v>
                </c:pt>
                <c:pt idx="7">
                  <c:v>918284032.56000006</c:v>
                </c:pt>
                <c:pt idx="8">
                  <c:v>664847869.1500001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04-4EC0-9DD0-C9B3572AA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-1118116352"/>
        <c:axId val="-1118115808"/>
      </c:barChart>
      <c:catAx>
        <c:axId val="-11181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o-RO"/>
          </a:p>
        </c:txPr>
        <c:crossAx val="-1118115808"/>
        <c:crosses val="autoZero"/>
        <c:auto val="1"/>
        <c:lblAlgn val="ctr"/>
        <c:lblOffset val="100"/>
        <c:noMultiLvlLbl val="0"/>
      </c:catAx>
      <c:valAx>
        <c:axId val="-11181158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118116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Grad de îndatorare </a:t>
            </a:r>
          </a:p>
        </c:rich>
      </c:tx>
      <c:layout>
        <c:manualLayout>
          <c:xMode val="edge"/>
          <c:yMode val="edge"/>
          <c:x val="0.42203285656432438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1.2596360261046264E-2"/>
          <c:y val="0.21977619808436266"/>
          <c:w val="0.9748871093176027"/>
          <c:h val="0.562077423000083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'[s grad de indatorare 31.12.2024 pt raiffaissen 94,6 (37.248+57.351) fara fd ue.xls]grafic'!$B$44</c:f>
              <c:strCache>
                <c:ptCount val="1"/>
                <c:pt idx="0">
                  <c:v>non 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2"/>
              <c:layout>
                <c:manualLayout>
                  <c:x val="5.1321529381573687E-3"/>
                  <c:y val="-7.40740740740741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 grad de indatorare 31.12.2024 pt raiffaissen 94,6 (37.248+57.351) fara fd ue.xls]grafic'!$C$41:$Y$41</c:f>
              <c:numCache>
                <c:formatCode>General</c:formatCode>
                <c:ptCount val="2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</c:numCache>
            </c:numRef>
          </c:cat>
          <c:val>
            <c:numRef>
              <c:f>'[s grad de indatorare 31.12.2024 pt raiffaissen 94,6 (37.248+57.351) fara fd ue.xls]grafic'!$C$44:$Y$44</c:f>
              <c:numCache>
                <c:formatCode>0.00%</c:formatCode>
                <c:ptCount val="23"/>
                <c:pt idx="0">
                  <c:v>0.12522036912447931</c:v>
                </c:pt>
                <c:pt idx="1">
                  <c:v>8.4122962317526848E-2</c:v>
                </c:pt>
                <c:pt idx="2">
                  <c:v>7.7023093352118835E-2</c:v>
                </c:pt>
                <c:pt idx="3">
                  <c:v>7.6027638525357849E-2</c:v>
                </c:pt>
                <c:pt idx="4">
                  <c:v>7.677308501213817E-2</c:v>
                </c:pt>
                <c:pt idx="5">
                  <c:v>7.8243781666730905E-2</c:v>
                </c:pt>
                <c:pt idx="6">
                  <c:v>6.8388246498497965E-2</c:v>
                </c:pt>
                <c:pt idx="7">
                  <c:v>6.6561785418037492E-2</c:v>
                </c:pt>
                <c:pt idx="8">
                  <c:v>6.3841165346088857E-2</c:v>
                </c:pt>
                <c:pt idx="9">
                  <c:v>6.1614340461030932E-2</c:v>
                </c:pt>
                <c:pt idx="10">
                  <c:v>5.9830898676969849E-2</c:v>
                </c:pt>
                <c:pt idx="11">
                  <c:v>4.7928450172920169E-2</c:v>
                </c:pt>
                <c:pt idx="12">
                  <c:v>4.6540799235101495E-2</c:v>
                </c:pt>
                <c:pt idx="13">
                  <c:v>4.5087135810739191E-2</c:v>
                </c:pt>
                <c:pt idx="14">
                  <c:v>4.3666478629648696E-2</c:v>
                </c:pt>
                <c:pt idx="15">
                  <c:v>4.2245821448558207E-2</c:v>
                </c:pt>
                <c:pt idx="16">
                  <c:v>3.8800537278832689E-2</c:v>
                </c:pt>
                <c:pt idx="17">
                  <c:v>3.5430049640470036E-2</c:v>
                </c:pt>
                <c:pt idx="18">
                  <c:v>3.0188460171908654E-2</c:v>
                </c:pt>
                <c:pt idx="19">
                  <c:v>2.3119008272224732E-2</c:v>
                </c:pt>
                <c:pt idx="20">
                  <c:v>2.0653606686699775E-2</c:v>
                </c:pt>
                <c:pt idx="21">
                  <c:v>1.7504210222675745E-2</c:v>
                </c:pt>
                <c:pt idx="22">
                  <c:v>3.37290405153405E-3</c:v>
                </c:pt>
              </c:numCache>
            </c:numRef>
          </c:val>
        </c:ser>
        <c:ser>
          <c:idx val="1"/>
          <c:order val="1"/>
          <c:tx>
            <c:strRef>
              <c:f>'[s grad de indatorare 31.12.2024 pt raiffaissen 94,6 (37.248+57.351) fara fd ue.xls]grafic'!$B$45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 grad de indatorare 31.12.2024 pt raiffaissen 94,6 (37.248+57.351) fara fd ue.xls]grafic'!$C$41:$Y$41</c:f>
              <c:numCache>
                <c:formatCode>General</c:formatCode>
                <c:ptCount val="2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</c:numCache>
            </c:numRef>
          </c:cat>
          <c:val>
            <c:numRef>
              <c:f>'[s grad de indatorare 31.12.2024 pt raiffaissen 94,6 (37.248+57.351) fara fd ue.xls]grafic'!$C$45:$Y$45</c:f>
              <c:numCache>
                <c:formatCode>0.00%</c:formatCode>
                <c:ptCount val="23"/>
                <c:pt idx="0">
                  <c:v>0.11033644334935291</c:v>
                </c:pt>
                <c:pt idx="1">
                  <c:v>0.13308929898414062</c:v>
                </c:pt>
                <c:pt idx="2">
                  <c:v>0.13752282065180488</c:v>
                </c:pt>
                <c:pt idx="3">
                  <c:v>0.1307627670066305</c:v>
                </c:pt>
                <c:pt idx="4">
                  <c:v>0.12405158400005289</c:v>
                </c:pt>
                <c:pt idx="5">
                  <c:v>7.3864616206739925E-2</c:v>
                </c:pt>
                <c:pt idx="6">
                  <c:v>4.9238008855160817E-2</c:v>
                </c:pt>
                <c:pt idx="7">
                  <c:v>4.504619449659783E-2</c:v>
                </c:pt>
                <c:pt idx="8">
                  <c:v>2.2077888238555249E-2</c:v>
                </c:pt>
                <c:pt idx="9">
                  <c:v>1.0561418549683572E-2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656428272"/>
        <c:axId val="-656423920"/>
      </c:barChart>
      <c:catAx>
        <c:axId val="-65642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-656423920"/>
        <c:crosses val="autoZero"/>
        <c:auto val="1"/>
        <c:lblAlgn val="ctr"/>
        <c:lblOffset val="100"/>
        <c:noMultiLvlLbl val="0"/>
      </c:catAx>
      <c:valAx>
        <c:axId val="-6564239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65642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313768004271925"/>
          <c:y val="0.8806903431440134"/>
          <c:w val="0.13079263594367652"/>
          <c:h val="9.3559662938662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/>
              <a:t>Situaţia contribuabililor înregistraţi cu debite</a:t>
            </a:r>
          </a:p>
        </c:rich>
      </c:tx>
      <c:layout>
        <c:manualLayout>
          <c:xMode val="edge"/>
          <c:yMode val="edge"/>
          <c:x val="0.21621794088994703"/>
          <c:y val="1.68767090394974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4545922664858489E-2"/>
          <c:y val="0.19207983079773297"/>
          <c:w val="0.94366673288269443"/>
          <c:h val="0.5884350372057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pj'!$A$3</c:f>
              <c:strCache>
                <c:ptCount val="1"/>
                <c:pt idx="0">
                  <c:v>Persoane Fizice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415613719000367E-3"/>
                  <c:y val="1.81076027703894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86141253864301E-3"/>
                  <c:y val="-1.6557027361546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2024.xlsx]statistica nr pf, pj'!$B$2:$D$2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pj'!$B$3:$D$3</c:f>
              <c:numCache>
                <c:formatCode>#,##0;[Red]#,##0</c:formatCode>
                <c:ptCount val="3"/>
                <c:pt idx="0">
                  <c:v>146176</c:v>
                </c:pt>
                <c:pt idx="1">
                  <c:v>147976</c:v>
                </c:pt>
                <c:pt idx="2">
                  <c:v>148760</c:v>
                </c:pt>
              </c:numCache>
            </c:numRef>
          </c:val>
        </c:ser>
        <c:ser>
          <c:idx val="1"/>
          <c:order val="1"/>
          <c:tx>
            <c:strRef>
              <c:f>'[2 ofelia analiza fiscalitate 2024.xlsx]statistica nr pf, pj'!$A$4</c:f>
              <c:strCache>
                <c:ptCount val="1"/>
                <c:pt idx="0">
                  <c:v>Persoane Juridice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4814030287937E-2"/>
                  <c:y val="-1.0944267418077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44372705870741E-2"/>
                  <c:y val="-1.4070348229882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295888316334131E-2"/>
                  <c:y val="-2.3905757599697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pj'!$B$2:$D$2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pj'!$B$4:$D$4</c:f>
              <c:numCache>
                <c:formatCode>#,##0;[Red]#,##0</c:formatCode>
                <c:ptCount val="3"/>
                <c:pt idx="0">
                  <c:v>13766</c:v>
                </c:pt>
                <c:pt idx="1">
                  <c:v>13930</c:v>
                </c:pt>
                <c:pt idx="2">
                  <c:v>13617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18117984"/>
        <c:axId val="-1118703824"/>
      </c:barChart>
      <c:catAx>
        <c:axId val="-11181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70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18703824"/>
        <c:scaling>
          <c:orientation val="minMax"/>
          <c:max val="160000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1118117984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6.9374057103388564E-2"/>
          <c:y val="0.87948022616841759"/>
          <c:w val="0.81726023368138234"/>
          <c:h val="7.8176020103859337E-2"/>
        </c:manualLayout>
      </c:layout>
      <c:overlay val="0"/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vi-VN" sz="1400"/>
              <a:t>Clădiri: persoane fizice şi juridice</a:t>
            </a:r>
          </a:p>
        </c:rich>
      </c:tx>
      <c:layout>
        <c:manualLayout>
          <c:xMode val="edge"/>
          <c:yMode val="edge"/>
          <c:x val="0.17155416588757538"/>
          <c:y val="2.33964690980791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86843008560521E-3"/>
          <c:y val="0.2156781273529359"/>
          <c:w val="0.93412085415720125"/>
          <c:h val="0.567260568145046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'[2 ofelia analiza fiscalitate 2024.xlsx]statistica nr pf, pj'!$A$21</c:f>
              <c:strCache>
                <c:ptCount val="1"/>
                <c:pt idx="0">
                  <c:v>Clădiri Persoane Fizice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"/>
                  <c:y val="1.47295215976036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972592022761311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571786683864797E-3"/>
                  <c:y val="5.236212306069084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ro-R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pj'!$B$18:$D$18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pj'!$B$21:$D$21</c:f>
              <c:numCache>
                <c:formatCode>#,##0</c:formatCode>
                <c:ptCount val="3"/>
                <c:pt idx="0">
                  <c:v>115107</c:v>
                </c:pt>
                <c:pt idx="1">
                  <c:v>118869</c:v>
                </c:pt>
                <c:pt idx="2">
                  <c:v>123846</c:v>
                </c:pt>
              </c:numCache>
            </c:numRef>
          </c:val>
        </c:ser>
        <c:ser>
          <c:idx val="2"/>
          <c:order val="1"/>
          <c:tx>
            <c:strRef>
              <c:f>'[2 ofelia analiza fiscalitate 2024.xlsx]statistica nr pf, pj'!$A$22</c:f>
              <c:strCache>
                <c:ptCount val="1"/>
                <c:pt idx="0">
                  <c:v>Clădiri Persoane Juridice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017251423440916E-2"/>
                  <c:y val="2.0881375167901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07193149556634E-2"/>
                  <c:y val="-4.497224632086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017776344667617E-2"/>
                  <c:y val="-2.0572397336456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pj'!$B$18:$D$18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pj'!$B$22:$D$22</c:f>
              <c:numCache>
                <c:formatCode>#,##0</c:formatCode>
                <c:ptCount val="3"/>
                <c:pt idx="0">
                  <c:v>13839</c:v>
                </c:pt>
                <c:pt idx="1">
                  <c:v>14073</c:v>
                </c:pt>
                <c:pt idx="2">
                  <c:v>14322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18721232"/>
        <c:axId val="-1254901904"/>
      </c:barChart>
      <c:catAx>
        <c:axId val="-111872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254901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254901904"/>
        <c:scaling>
          <c:orientation val="minMax"/>
          <c:max val="110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-1118721232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9.7791420582094321E-2"/>
          <c:y val="0.89718758158679723"/>
          <c:w val="0.87966101694915255"/>
          <c:h val="7.3846264793066094E-2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IEȘIRI:</a:t>
            </a:r>
            <a:r>
              <a:rPr lang="ro-RO" baseline="0" dirty="0">
                <a:latin typeface="Arial" panose="020B0604020202020204" pitchFamily="34" charset="0"/>
                <a:cs typeface="Arial" panose="020B0604020202020204" pitchFamily="34" charset="0"/>
              </a:rPr>
              <a:t> răspunsuri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5693350831146098E-3"/>
          <c:y val="1.58277936055713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888888888888889E-3"/>
          <c:y val="0.15916828060310126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1691851066467655"/>
                  <c:y val="0.18861406735135733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3833632011902"/>
                      <c:h val="0.107754410041656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0326944349178594E-2"/>
                  <c:y val="-5.302513058387930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DE2BFFC0-4D78-4013-B641-082077C4AF4D}" type="CATEGORYNAME"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C986465B-5CA5-48E6-B37E-706D2B948409}" type="VALUE">
                      <a:rPr lang="en-US" sz="12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A3B846EE-1FF6-463A-A903-C63C0BC86A6C}" type="PERCENTAGE">
                      <a:rPr lang="en-US" sz="1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2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ln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15905640114063"/>
                      <c:h val="0.174013803263450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4600583832070186"/>
                  <c:y val="-0.127757138049565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1031992822053588"/>
                  <c:y val="-3.5534776108357841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23192914152851"/>
                      <c:h val="0.1101704282040253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9240796916284655"/>
                  <c:y val="-1.6287006216776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9419504918133"/>
                  <c:y val="3.3603578598492598E-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189387974605072"/>
                      <c:h val="0.1042753438878450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0736558659343814"/>
                  <c:y val="0.15248441810963512"/>
                </c:manualLayout>
              </c:layout>
              <c:numFmt formatCode="0.00%" sourceLinked="0"/>
              <c:spPr>
                <a:ln>
                  <a:solidFill>
                    <a:srgbClr val="000000"/>
                  </a:solidFill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263494072317251"/>
                      <c:h val="0.10840673494549596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20564059709951704"/>
                  <c:y val="0.2569920421688385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ln>
                <a:solidFill>
                  <a:srgbClr val="00000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ARHITECT SEF</c:v>
                </c:pt>
                <c:pt idx="1">
                  <c:v>DIRECTIA ECONOMICA</c:v>
                </c:pt>
                <c:pt idx="2">
                  <c:v>DIR TEHNICA</c:v>
                </c:pt>
                <c:pt idx="3">
                  <c:v>DIR JURIDICA</c:v>
                </c:pt>
                <c:pt idx="4">
                  <c:v>DMPFI</c:v>
                </c:pt>
                <c:pt idx="5">
                  <c:v>POLITIA LOCALA</c:v>
                </c:pt>
                <c:pt idx="6">
                  <c:v>DIR LOGISTICA</c:v>
                </c:pt>
                <c:pt idx="7">
                  <c:v>DPI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13113</c:v>
                </c:pt>
                <c:pt idx="1">
                  <c:v>42198</c:v>
                </c:pt>
                <c:pt idx="2">
                  <c:v>4129</c:v>
                </c:pt>
                <c:pt idx="3">
                  <c:v>5270</c:v>
                </c:pt>
                <c:pt idx="4">
                  <c:v>5501</c:v>
                </c:pt>
                <c:pt idx="5">
                  <c:v>915</c:v>
                </c:pt>
                <c:pt idx="6">
                  <c:v>14</c:v>
                </c:pt>
                <c:pt idx="7">
                  <c:v>2343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Auto: persoane fizice şi juridice</a:t>
            </a:r>
          </a:p>
        </c:rich>
      </c:tx>
      <c:layout>
        <c:manualLayout>
          <c:xMode val="edge"/>
          <c:yMode val="edge"/>
          <c:x val="0.13853623801611953"/>
          <c:y val="1.5860231211556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45690675805405E-3"/>
          <c:y val="0.18589147131703834"/>
          <c:w val="0.9280878633376346"/>
          <c:h val="0.59439047247429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pj'!$A$38</c:f>
              <c:strCache>
                <c:ptCount val="1"/>
                <c:pt idx="0">
                  <c:v>persoane fizice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2024.xlsx]statistica nr pf, pj'!$B$37:$D$37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pj'!$B$38:$D$38</c:f>
              <c:numCache>
                <c:formatCode>#,##0;[Red]#,##0</c:formatCode>
                <c:ptCount val="3"/>
                <c:pt idx="0">
                  <c:v>84341</c:v>
                </c:pt>
                <c:pt idx="1">
                  <c:v>85077</c:v>
                </c:pt>
                <c:pt idx="2">
                  <c:v>86558</c:v>
                </c:pt>
              </c:numCache>
            </c:numRef>
          </c:val>
        </c:ser>
        <c:ser>
          <c:idx val="1"/>
          <c:order val="1"/>
          <c:tx>
            <c:strRef>
              <c:f>'[2 ofelia analiza fiscalitate 2024.xlsx]statistica nr pf, pj'!$A$39</c:f>
              <c:strCache>
                <c:ptCount val="1"/>
                <c:pt idx="0">
                  <c:v>persoane juridice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48643075408451E-2"/>
                  <c:y val="-1.0101165628561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4138409326028E-2"/>
                  <c:y val="-1.4732586700927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41366288315553E-2"/>
                  <c:y val="-1.350075179734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pj'!$B$37:$D$37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pj'!$B$39:$D$39</c:f>
              <c:numCache>
                <c:formatCode>#,##0;[Red]#,##0</c:formatCode>
                <c:ptCount val="3"/>
                <c:pt idx="0">
                  <c:v>34017</c:v>
                </c:pt>
                <c:pt idx="1">
                  <c:v>34127</c:v>
                </c:pt>
                <c:pt idx="2">
                  <c:v>35233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45104"/>
        <c:axId val="-661067952"/>
      </c:barChart>
      <c:catAx>
        <c:axId val="-66104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6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67952"/>
        <c:scaling>
          <c:orientation val="minMax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66104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101026707548644E-2"/>
          <c:y val="0.89206625764588809"/>
          <c:w val="0.93771197935076567"/>
          <c:h val="7.6190712396801821E-2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Teren intravilan persoane fizice</a:t>
            </a:r>
          </a:p>
        </c:rich>
      </c:tx>
      <c:layout>
        <c:manualLayout>
          <c:xMode val="edge"/>
          <c:yMode val="edge"/>
          <c:x val="0.26012263922172768"/>
          <c:y val="1.53140985114087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108894172505773E-3"/>
          <c:y val="0.18714324847743546"/>
          <c:w val="0.98432265081138648"/>
          <c:h val="0.61827905613740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pj'!$A$56</c:f>
              <c:strCache>
                <c:ptCount val="1"/>
                <c:pt idx="0">
                  <c:v>curţi construcţii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4294766853441E-3"/>
                  <c:y val="-2.7522517886152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001054086308182E-2"/>
                  <c:y val="-1.4163229079233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055163702551457E-2"/>
                  <c:y val="-9.3240214008277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pj'!$B$55:$D$55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pj'!$B$56:$D$56</c:f>
              <c:numCache>
                <c:formatCode>#,##0</c:formatCode>
                <c:ptCount val="3"/>
                <c:pt idx="0" formatCode="#,##0;[Red]#,##0">
                  <c:v>10389071</c:v>
                </c:pt>
                <c:pt idx="1">
                  <c:v>10378718</c:v>
                </c:pt>
                <c:pt idx="2">
                  <c:v>10378002</c:v>
                </c:pt>
              </c:numCache>
            </c:numRef>
          </c:val>
        </c:ser>
        <c:ser>
          <c:idx val="1"/>
          <c:order val="1"/>
          <c:tx>
            <c:strRef>
              <c:f>'[2 ofelia analiza fiscalitate 2024.xlsx]statistica nr pf, pj'!$A$57</c:f>
              <c:strCache>
                <c:ptCount val="1"/>
                <c:pt idx="0">
                  <c:v>agricol (suprafeţe)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2993176020744042E-3"/>
                  <c:y val="-2.6235078538716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99717792473358E-3"/>
                  <c:y val="-3.069454287575119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2024.xlsx]statistica nr pf, pj'!$B$55:$D$55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pj'!$B$57:$D$57</c:f>
              <c:numCache>
                <c:formatCode>#,##0</c:formatCode>
                <c:ptCount val="3"/>
                <c:pt idx="0" formatCode="#,##0;[Red]#,##0">
                  <c:v>14267599</c:v>
                </c:pt>
                <c:pt idx="1">
                  <c:v>14397510</c:v>
                </c:pt>
                <c:pt idx="2">
                  <c:v>14436982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39664"/>
        <c:axId val="-661054352"/>
      </c:barChart>
      <c:catAx>
        <c:axId val="-66103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5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54352"/>
        <c:scaling>
          <c:orientation val="minMax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66103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024572604051799E-2"/>
          <c:y val="0.9057750759878419"/>
          <c:w val="0.87085663254089041"/>
          <c:h val="8.5106382978723402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Teren intravilan persoane juridice</a:t>
            </a:r>
          </a:p>
        </c:rich>
      </c:tx>
      <c:layout>
        <c:manualLayout>
          <c:xMode val="edge"/>
          <c:yMode val="edge"/>
          <c:x val="0.26012283004098175"/>
          <c:y val="1.53140003840983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555781908075444E-2"/>
          <c:y val="0.12241827435804101"/>
          <c:w val="0.98432265081138648"/>
          <c:h val="0.70334649667877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2024.xlsx]statistica nr pf, pj'!$A$63</c:f>
              <c:strCache>
                <c:ptCount val="1"/>
                <c:pt idx="0">
                  <c:v>curţi construcţii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4294766853441E-3"/>
                  <c:y val="-2.7522517886152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963483488983368E-3"/>
                  <c:y val="-6.0530298676169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628242690594796E-3"/>
                  <c:y val="-9.3239713648932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pj'!$B$62:$D$62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pj'!$B$63:$D$63</c:f>
              <c:numCache>
                <c:formatCode>#,##0</c:formatCode>
                <c:ptCount val="3"/>
                <c:pt idx="0" formatCode="#,##0;[Red]#,##0">
                  <c:v>19567744.27</c:v>
                </c:pt>
                <c:pt idx="1">
                  <c:v>19282161</c:v>
                </c:pt>
                <c:pt idx="2">
                  <c:v>19477509.75</c:v>
                </c:pt>
              </c:numCache>
            </c:numRef>
          </c:val>
        </c:ser>
        <c:ser>
          <c:idx val="1"/>
          <c:order val="1"/>
          <c:tx>
            <c:strRef>
              <c:f>'[2 ofelia analiza fiscalitate 2024.xlsx]statistica nr pf, pj'!$A$64</c:f>
              <c:strCache>
                <c:ptCount val="1"/>
                <c:pt idx="0">
                  <c:v>agricol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0271317829457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27873405359212E-2"/>
                  <c:y val="-1.4069774124949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457318561923945E-2"/>
                  <c:y val="-2.3345211410617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2024.xlsx]statistica nr pf, pj'!$B$62:$D$62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'[2 ofelia analiza fiscalitate 2024.xlsx]statistica nr pf, pj'!$B$64:$D$64</c:f>
              <c:numCache>
                <c:formatCode>#,##0</c:formatCode>
                <c:ptCount val="3"/>
                <c:pt idx="0" formatCode="#,##0;[Red]#,##0">
                  <c:v>11352251.73</c:v>
                </c:pt>
                <c:pt idx="1">
                  <c:v>11189084</c:v>
                </c:pt>
                <c:pt idx="2">
                  <c:v>12536716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43472"/>
        <c:axId val="-661041840"/>
      </c:barChart>
      <c:catAx>
        <c:axId val="-66104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4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41840"/>
        <c:scaling>
          <c:orientation val="minMax"/>
        </c:scaling>
        <c:delete val="1"/>
        <c:axPos val="l"/>
        <c:numFmt formatCode="#,##0;[Red]#,##0" sourceLinked="1"/>
        <c:majorTickMark val="out"/>
        <c:minorTickMark val="none"/>
        <c:tickLblPos val="nextTo"/>
        <c:crossAx val="-66104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397154430657538E-2"/>
          <c:y val="0.9057750759878419"/>
          <c:w val="0.87078810932399442"/>
          <c:h val="8.5106382978723402E-2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Situatia incasari-debite (cladiri, teren si auto)</a:t>
            </a:r>
          </a:p>
        </c:rich>
      </c:tx>
      <c:layout>
        <c:manualLayout>
          <c:xMode val="edge"/>
          <c:yMode val="edge"/>
          <c:x val="0.22929952304349052"/>
          <c:y val="3.62320179185812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5193380412490028E-2"/>
          <c:y val="0.11787072243346007"/>
          <c:w val="0.97513877920163261"/>
          <c:h val="0.74524714828897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ofelia analiza fiscalitate 2024.xlsx]creante'!$C$84</c:f>
              <c:strCache>
                <c:ptCount val="1"/>
                <c:pt idx="0">
                  <c:v>debite</c:v>
                </c:pt>
              </c:strCache>
            </c:strRef>
          </c:tx>
          <c:spPr>
            <a:gradFill rotWithShape="0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2.7774691700922119E-3"/>
                  <c:y val="-2.273088629276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2024.xlsx]creante'!$D$84:$H$84</c:f>
              <c:numCache>
                <c:formatCode>#,##0</c:formatCode>
                <c:ptCount val="5"/>
                <c:pt idx="0">
                  <c:v>139780702.83000001</c:v>
                </c:pt>
                <c:pt idx="1">
                  <c:v>150940447.69999999</c:v>
                </c:pt>
                <c:pt idx="2">
                  <c:v>152490370.15000001</c:v>
                </c:pt>
                <c:pt idx="3">
                  <c:v>155408873.89000002</c:v>
                </c:pt>
                <c:pt idx="4">
                  <c:v>163451489.94</c:v>
                </c:pt>
              </c:numCache>
            </c:numRef>
          </c:val>
        </c:ser>
        <c:ser>
          <c:idx val="1"/>
          <c:order val="1"/>
          <c:tx>
            <c:strRef>
              <c:f>'[2 ofelia analiza fiscalitate 2024.xlsx]creante'!$C$85</c:f>
              <c:strCache>
                <c:ptCount val="1"/>
                <c:pt idx="0">
                  <c:v>incasari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674972247178135E-2"/>
                  <c:y val="-1.498150356161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08252013993196E-2"/>
                  <c:y val="-1.64602043930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452772963983776E-2"/>
                  <c:y val="-4.9996017620315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026524611876022E-2"/>
                  <c:y val="-2.059173687537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536544933327719E-2"/>
                  <c:y val="-1.1365443146384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200" b="1" i="0" u="none" strike="noStrike" baseline="0">
                    <a:solidFill>
                      <a:srgbClr val="993366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2024.xlsx]creante'!$D$85:$H$85</c:f>
              <c:numCache>
                <c:formatCode>#,##0</c:formatCode>
                <c:ptCount val="5"/>
                <c:pt idx="0">
                  <c:v>111579538.16</c:v>
                </c:pt>
                <c:pt idx="1">
                  <c:v>126796696.02</c:v>
                </c:pt>
                <c:pt idx="2">
                  <c:v>129599980.09</c:v>
                </c:pt>
                <c:pt idx="3">
                  <c:v>136580087.13999999</c:v>
                </c:pt>
                <c:pt idx="4">
                  <c:v>148901780.48000002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1042384"/>
        <c:axId val="-661041296"/>
      </c:barChart>
      <c:catAx>
        <c:axId val="-6610423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-66104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412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661042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283105901618985"/>
          <c:y val="0.59297663342448559"/>
          <c:w val="8.9876824709765421E-2"/>
          <c:h val="0.129319054836622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o-R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o-R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/>
              <a:t>Evolutia gradului de incasare principalele impozite locale (cladiri, teren si auto)</a:t>
            </a:r>
          </a:p>
        </c:rich>
      </c:tx>
      <c:layout>
        <c:manualLayout>
          <c:xMode val="edge"/>
          <c:yMode val="edge"/>
          <c:x val="0.10749025013517512"/>
          <c:y val="5.67079220230774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864290558360336E-2"/>
          <c:y val="0.34990250556595004"/>
          <c:w val="0.93210157486248213"/>
          <c:h val="0.4813764737905359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333399"/>
                </a:solidFill>
                <a:ln>
                  <a:solidFill>
                    <a:srgbClr val="333399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000080"/>
                </a:solidFill>
                <a:prstDash val="solid"/>
              </a:ln>
            </c:spPr>
          </c:dPt>
          <c:dPt>
            <c:idx val="4"/>
            <c:marker>
              <c:spPr>
                <a:solidFill>
                  <a:srgbClr val="FF8080"/>
                </a:solidFill>
                <a:ln>
                  <a:solidFill>
                    <a:srgbClr val="FF8080"/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00008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2024.xlsx]creante'!$D$87:$H$87</c:f>
              <c:numCache>
                <c:formatCode>0%</c:formatCode>
                <c:ptCount val="5"/>
                <c:pt idx="0">
                  <c:v>0.79824708204323447</c:v>
                </c:pt>
                <c:pt idx="1">
                  <c:v>0.8400445205516639</c:v>
                </c:pt>
                <c:pt idx="2">
                  <c:v>0.84988960261894941</c:v>
                </c:pt>
                <c:pt idx="3">
                  <c:v>0.87884355456222385</c:v>
                </c:pt>
                <c:pt idx="4">
                  <c:v>0.91098454064052337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046192"/>
        <c:axId val="-661070672"/>
      </c:lineChart>
      <c:catAx>
        <c:axId val="-6610461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-66107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70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66104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o-R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/>
              <a:t>Evolutia gradului de incasare principalele impozite locale    (cladiri, teren si auto)</a:t>
            </a:r>
          </a:p>
        </c:rich>
      </c:tx>
      <c:layout>
        <c:manualLayout>
          <c:xMode val="edge"/>
          <c:yMode val="edge"/>
          <c:x val="0.1131611779078200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69389168787816E-2"/>
          <c:y val="0.22040816326530618"/>
          <c:w val="0.87320676165188782"/>
          <c:h val="0.61224489795918413"/>
        </c:manualLayout>
      </c:layout>
      <c:lineChart>
        <c:grouping val="standard"/>
        <c:varyColors val="0"/>
        <c:ser>
          <c:idx val="1"/>
          <c:order val="0"/>
          <c:tx>
            <c:strRef>
              <c:f>'[2 ofelia analiza fiscalitate 2024.xlsx]creante'!$C$88</c:f>
              <c:strCache>
                <c:ptCount val="1"/>
                <c:pt idx="0">
                  <c:v>debite an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1.1968363546859005E-2"/>
                  <c:y val="-5.615421896796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2024.xlsx]creante'!$D$88:$H$88</c:f>
              <c:numCache>
                <c:formatCode>0%</c:formatCode>
                <c:ptCount val="5"/>
                <c:pt idx="0">
                  <c:v>0.91704297120204337</c:v>
                </c:pt>
                <c:pt idx="1">
                  <c:v>0.95639609883272214</c:v>
                </c:pt>
                <c:pt idx="2">
                  <c:v>0.95378121661304505</c:v>
                </c:pt>
                <c:pt idx="3">
                  <c:v>0.96850563504148723</c:v>
                </c:pt>
                <c:pt idx="4">
                  <c:v>0.97091254123447623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'[2 ofelia analiza fiscalitate 2024.xlsx]creante'!$C$89</c:f>
              <c:strCache>
                <c:ptCount val="1"/>
                <c:pt idx="0">
                  <c:v>ramasita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2024.xlsx]creante'!$D$89:$H$89</c:f>
              <c:numCache>
                <c:formatCode>0%</c:formatCode>
                <c:ptCount val="5"/>
                <c:pt idx="0">
                  <c:v>0.40766908127791157</c:v>
                </c:pt>
                <c:pt idx="1">
                  <c:v>0.48922531428070565</c:v>
                </c:pt>
                <c:pt idx="2">
                  <c:v>0.48394105551296157</c:v>
                </c:pt>
                <c:pt idx="3">
                  <c:v>0.47389430361282603</c:v>
                </c:pt>
                <c:pt idx="4">
                  <c:v>0.50720932609847547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'[2 ofelia analiza fiscalitate 2024.xlsx]creante'!$C$90</c:f>
              <c:strCache>
                <c:ptCount val="1"/>
                <c:pt idx="0">
                  <c:v>majorari</c:v>
                </c:pt>
              </c:strCache>
            </c:strRef>
          </c:tx>
          <c:spPr>
            <a:ln w="25400">
              <a:solidFill>
                <a:srgbClr val="333399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333399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 ofelia analiza fiscalitate 2024.xlsx]creante'!$D$83:$H$83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'[2 ofelia analiza fiscalitate 2024.xlsx]creante'!$D$90:$H$90</c:f>
              <c:numCache>
                <c:formatCode>0%</c:formatCode>
                <c:ptCount val="5"/>
                <c:pt idx="0">
                  <c:v>0.19263868120948197</c:v>
                </c:pt>
                <c:pt idx="1">
                  <c:v>0.21739513810689692</c:v>
                </c:pt>
                <c:pt idx="2">
                  <c:v>0.23971824580235668</c:v>
                </c:pt>
                <c:pt idx="3">
                  <c:v>0.22555090110821027</c:v>
                </c:pt>
                <c:pt idx="4">
                  <c:v>0.29907136589736072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053808"/>
        <c:axId val="-661040752"/>
      </c:lineChart>
      <c:catAx>
        <c:axId val="-6610538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-66104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61040752"/>
        <c:scaling>
          <c:orientation val="minMax"/>
          <c:min val="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-661053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942288941417752E-3"/>
          <c:y val="0.32051877790807537"/>
          <c:w val="0.16784553709475147"/>
          <c:h val="0.36210206451602406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o-R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o-R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2022
</a:t>
            </a:r>
          </a:p>
        </c:rich>
      </c:tx>
      <c:layout>
        <c:manualLayout>
          <c:xMode val="edge"/>
          <c:yMode val="edge"/>
          <c:x val="0.10979363230250902"/>
          <c:y val="7.871464311785508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622348435953703"/>
          <c:y val="0.37038246856697499"/>
          <c:w val="0.42930737214333564"/>
          <c:h val="0.4480544189618219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360-4E88-BDAF-2234F90745D7}"/>
              </c:ext>
            </c:extLst>
          </c:dPt>
          <c:dPt>
            <c:idx val="1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7360-4E88-BDAF-2234F90745D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360-4E88-BDAF-2234F90745D7}"/>
              </c:ext>
            </c:extLst>
          </c:dPt>
          <c:dPt>
            <c:idx val="3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3-7360-4E88-BDAF-2234F90745D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360-4E88-BDAF-2234F90745D7}"/>
              </c:ext>
            </c:extLst>
          </c:dPt>
          <c:dLbls>
            <c:dLbl>
              <c:idx val="0"/>
              <c:layout>
                <c:manualLayout>
                  <c:x val="8.0381222838948413E-2"/>
                  <c:y val="-6.5769235177480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60-4E88-BDAF-2234F90745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07284540252141"/>
                  <c:y val="9.40964939426239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Arial Narrow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60-4E88-BDAF-2234F90745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237296157652422E-2"/>
                  <c:y val="0.23698781647927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60-4E88-BDAF-2234F90745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96596531990877E-2"/>
                  <c:y val="-3.63901018922852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60-4E88-BDAF-2234F90745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84628672016079E-2"/>
                  <c:y val="1.99890855227254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360-4E88-BDAF-2234F90745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60-4E88-BDAF-2234F90745D7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('modalitati de incasare'!$I$5:$I$8,'modalitati de incasare'!$I$11)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('modalitati de incasare'!$Q$5:$Q$8,'modalitati de incasare'!$Q$11)</c:f>
              <c:numCache>
                <c:formatCode>#,##0</c:formatCode>
                <c:ptCount val="5"/>
                <c:pt idx="0">
                  <c:v>4002222.74</c:v>
                </c:pt>
                <c:pt idx="1">
                  <c:v>2693588.28</c:v>
                </c:pt>
                <c:pt idx="2">
                  <c:v>17993865.699999999</c:v>
                </c:pt>
                <c:pt idx="3">
                  <c:v>86378476.25</c:v>
                </c:pt>
                <c:pt idx="4">
                  <c:v>42495064.469999999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60-4E88-BDAF-2234F9074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202</a:t>
            </a:r>
            <a:r>
              <a:rPr lang="ro-RO"/>
              <a:t>3</a:t>
            </a:r>
            <a:r>
              <a:rPr lang="en-US"/>
              <a:t>
</a:t>
            </a:r>
          </a:p>
        </c:rich>
      </c:tx>
      <c:layout>
        <c:manualLayout>
          <c:xMode val="edge"/>
          <c:yMode val="edge"/>
          <c:x val="0.1487107532611055"/>
          <c:y val="4.271070044231378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622348435953703"/>
          <c:y val="0.37038246856697499"/>
          <c:w val="0.42930737214333564"/>
          <c:h val="0.4480544189618219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explosion val="3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8.0381222838948413E-2"/>
                  <c:y val="-6.5769235177480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07284540252141"/>
                  <c:y val="9.40964939426239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Arial Narrow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237296157652422E-2"/>
                  <c:y val="0.23698781647927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96596531990877E-2"/>
                  <c:y val="-3.63901018922852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10774968918403E-2"/>
                  <c:y val="-2.7573803683704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('modalitati de incasare'!$I$5:$I$8,'modalitati de incasare'!$I$11)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('modalitati de incasare'!$Q$5:$Q$8,'modalitati de incasare'!$Q$11)</c:f>
              <c:numCache>
                <c:formatCode>#,##0</c:formatCode>
                <c:ptCount val="5"/>
                <c:pt idx="0">
                  <c:v>3634818.85</c:v>
                </c:pt>
                <c:pt idx="1">
                  <c:v>2329153.9099999997</c:v>
                </c:pt>
                <c:pt idx="2">
                  <c:v>19997162.369999997</c:v>
                </c:pt>
                <c:pt idx="3">
                  <c:v>95455023.639999986</c:v>
                </c:pt>
                <c:pt idx="4">
                  <c:v>40835490.359999999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202</a:t>
            </a:r>
            <a:r>
              <a:rPr lang="ro-RO"/>
              <a:t>4</a:t>
            </a:r>
            <a:r>
              <a:rPr lang="en-US"/>
              <a:t>
</a:t>
            </a:r>
          </a:p>
        </c:rich>
      </c:tx>
      <c:layout>
        <c:manualLayout>
          <c:xMode val="edge"/>
          <c:yMode val="edge"/>
          <c:x val="0.1535502889724991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622348435953703"/>
          <c:y val="0.37038246856697499"/>
          <c:w val="0.42930737214333564"/>
          <c:h val="0.4480544189618219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explosion val="3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8.0381222838948413E-2"/>
                  <c:y val="-6.5769235177480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07284540252141"/>
                  <c:y val="9.40964939426239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Arial Narrow" pitchFamily="34" charset="0"/>
                      <a:ea typeface="Calibri"/>
                      <a:cs typeface="Calibri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237296157652422E-2"/>
                  <c:y val="0.23698781647927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96596531990877E-2"/>
                  <c:y val="-3.639010189228529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295372561188475E-2"/>
                  <c:y val="-3.50614058383996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'[2 ofelia analiza fiscalitate 2024.xlsx]modalitati de incasare'!$I$5:$I$8,'[2 ofelia analiza fiscalitate 2024.xlsx]modalitati de incasare'!$I$11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'[2 ofelia analiza fiscalitate 2024.xlsx]modalitati de incasare'!$Q$5:$Q$8,'[2 ofelia analiza fiscalitate 2024.xlsx]modalitati de incasare'!$Q$11</c:f>
              <c:numCache>
                <c:formatCode>#,##0</c:formatCode>
                <c:ptCount val="5"/>
                <c:pt idx="0">
                  <c:v>3785227.51</c:v>
                </c:pt>
                <c:pt idx="1">
                  <c:v>631058.49</c:v>
                </c:pt>
                <c:pt idx="2">
                  <c:v>24268306.41</c:v>
                </c:pt>
                <c:pt idx="3">
                  <c:v>111606934.78000002</c:v>
                </c:pt>
                <c:pt idx="4">
                  <c:v>38119564.159999996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Evoluția sumelor plătite online</a:t>
            </a:r>
          </a:p>
        </c:rich>
      </c:tx>
      <c:layout>
        <c:manualLayout>
          <c:xMode val="edge"/>
          <c:yMode val="edge"/>
          <c:x val="2.1263361184751469E-2"/>
          <c:y val="1.3988753556163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2.9713668287412211E-2"/>
          <c:y val="9.5988612836438919E-2"/>
          <c:w val="0.84873041599135601"/>
          <c:h val="0.875543478260869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 ofelia analiza fiscalitate 2024.xlsx]plăți online'!$C$25:$C$40</c:f>
              <c:numCache>
                <c:formatCode>General</c:formatCode>
                <c:ptCount val="1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  <c:pt idx="6">
                  <c:v>2018</c:v>
                </c:pt>
                <c:pt idx="7">
                  <c:v>2017</c:v>
                </c:pt>
                <c:pt idx="8">
                  <c:v>2016</c:v>
                </c:pt>
                <c:pt idx="9">
                  <c:v>2015</c:v>
                </c:pt>
                <c:pt idx="10">
                  <c:v>2014</c:v>
                </c:pt>
                <c:pt idx="11">
                  <c:v>2013</c:v>
                </c:pt>
                <c:pt idx="12">
                  <c:v>2012</c:v>
                </c:pt>
                <c:pt idx="13">
                  <c:v>2011</c:v>
                </c:pt>
                <c:pt idx="14">
                  <c:v>2010</c:v>
                </c:pt>
                <c:pt idx="15">
                  <c:v>2009</c:v>
                </c:pt>
              </c:numCache>
            </c:numRef>
          </c:cat>
          <c:val>
            <c:numRef>
              <c:f>'[2 ofelia analiza fiscalitate 2024.xlsx]plăți online'!$D$25:$D$40</c:f>
              <c:numCache>
                <c:formatCode>#,##0</c:formatCode>
                <c:ptCount val="16"/>
                <c:pt idx="0">
                  <c:v>111606934.78</c:v>
                </c:pt>
                <c:pt idx="1">
                  <c:v>95455023.639999986</c:v>
                </c:pt>
                <c:pt idx="2">
                  <c:v>86378476.25</c:v>
                </c:pt>
                <c:pt idx="3">
                  <c:v>71821427.579999998</c:v>
                </c:pt>
                <c:pt idx="4">
                  <c:v>59687819.260000005</c:v>
                </c:pt>
                <c:pt idx="5">
                  <c:v>35355488.420000002</c:v>
                </c:pt>
                <c:pt idx="6">
                  <c:v>12813069.380000001</c:v>
                </c:pt>
                <c:pt idx="7">
                  <c:v>7386819.1699999999</c:v>
                </c:pt>
                <c:pt idx="8">
                  <c:v>4540407.67</c:v>
                </c:pt>
                <c:pt idx="9">
                  <c:v>3044872.4</c:v>
                </c:pt>
                <c:pt idx="10">
                  <c:v>2276095.1</c:v>
                </c:pt>
                <c:pt idx="11">
                  <c:v>1920512.67</c:v>
                </c:pt>
                <c:pt idx="12">
                  <c:v>1458836.1099999999</c:v>
                </c:pt>
                <c:pt idx="13">
                  <c:v>981304.9</c:v>
                </c:pt>
                <c:pt idx="14">
                  <c:v>664101.35</c:v>
                </c:pt>
                <c:pt idx="15">
                  <c:v>8920.41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61057616"/>
        <c:axId val="-661052176"/>
      </c:barChart>
      <c:catAx>
        <c:axId val="-661057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61052176"/>
        <c:crosses val="autoZero"/>
        <c:auto val="1"/>
        <c:lblAlgn val="ctr"/>
        <c:lblOffset val="100"/>
        <c:noMultiLvlLbl val="0"/>
      </c:catAx>
      <c:valAx>
        <c:axId val="-66105217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66105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86301369863015E-2"/>
          <c:y val="2.7989174042390347E-2"/>
          <c:w val="0.98287671232876717"/>
          <c:h val="0.782414994013010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</c:dPt>
          <c:dLbls>
            <c:spPr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(VEN!$Y$5,VEN!$AB$5,VEN!$AE$5,VEN!$AF$5,VEN!$AG$5,VEN!$AH$5)</c:f>
              <c:strCache>
                <c:ptCount val="6"/>
                <c:pt idx="0">
                  <c:v>exec 2021</c:v>
                </c:pt>
                <c:pt idx="1">
                  <c:v>exec.2022</c:v>
                </c:pt>
                <c:pt idx="2">
                  <c:v>exec.2023</c:v>
                </c:pt>
                <c:pt idx="3">
                  <c:v>buget initial 2024</c:v>
                </c:pt>
                <c:pt idx="4">
                  <c:v>Buget final 2024</c:v>
                </c:pt>
                <c:pt idx="5">
                  <c:v>exec.2024</c:v>
                </c:pt>
              </c:strCache>
            </c:strRef>
          </c:cat>
          <c:val>
            <c:numRef>
              <c:f>(VEN!$Y$12,VEN!$AB$12,VEN!$AE$12,VEN!$AF$12,VEN!$AG$12,VEN!$AH$12)</c:f>
              <c:numCache>
                <c:formatCode>#,##0</c:formatCode>
                <c:ptCount val="6"/>
                <c:pt idx="0">
                  <c:v>884781687.75</c:v>
                </c:pt>
                <c:pt idx="1">
                  <c:v>938433624.57999992</c:v>
                </c:pt>
                <c:pt idx="2">
                  <c:v>1469805319</c:v>
                </c:pt>
                <c:pt idx="3">
                  <c:v>1953282350</c:v>
                </c:pt>
                <c:pt idx="4">
                  <c:v>2071816500</c:v>
                </c:pt>
                <c:pt idx="5">
                  <c:v>1361029418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118110912"/>
        <c:axId val="-1118120704"/>
      </c:barChart>
      <c:catAx>
        <c:axId val="-11181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111812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18120704"/>
        <c:scaling>
          <c:orientation val="minMax"/>
          <c:min val="300000000"/>
        </c:scaling>
        <c:delete val="1"/>
        <c:axPos val="l"/>
        <c:numFmt formatCode="#,##0" sourceLinked="1"/>
        <c:majorTickMark val="out"/>
        <c:minorTickMark val="none"/>
        <c:tickLblPos val="nextTo"/>
        <c:crossAx val="-1118110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%plăți</a:t>
            </a:r>
            <a:r>
              <a:rPr lang="ro-RO" baseline="0"/>
              <a:t> online în total (fără Trezo)</a:t>
            </a:r>
            <a:endParaRPr lang="ro-R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1.8832391713747645E-2"/>
          <c:y val="0.19562236286919832"/>
          <c:w val="0.96233521657250487"/>
          <c:h val="0.682023904448652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 ofelia analiza fiscalitate 2024.xlsx]plăți online'!$C$1:$Q$1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'[2 ofelia analiza fiscalitate 2024.xlsx]plăți online'!$C$10:$Q$10</c:f>
              <c:numCache>
                <c:formatCode>0.0%</c:formatCode>
                <c:ptCount val="15"/>
                <c:pt idx="0">
                  <c:v>1.5286140290575324E-2</c:v>
                </c:pt>
                <c:pt idx="1">
                  <c:v>2.1581758249824896E-2</c:v>
                </c:pt>
                <c:pt idx="2">
                  <c:v>3.1113803425969942E-2</c:v>
                </c:pt>
                <c:pt idx="3">
                  <c:v>3.7656243967939165E-2</c:v>
                </c:pt>
                <c:pt idx="4">
                  <c:v>4.5471434219154568E-2</c:v>
                </c:pt>
                <c:pt idx="5">
                  <c:v>5.5516101320513746E-2</c:v>
                </c:pt>
                <c:pt idx="6">
                  <c:v>5.9319046359926325E-2</c:v>
                </c:pt>
                <c:pt idx="7">
                  <c:v>9.0719613673549193E-2</c:v>
                </c:pt>
                <c:pt idx="8">
                  <c:v>0.14007412646339484</c:v>
                </c:pt>
                <c:pt idx="9">
                  <c:v>0.31956466531659994</c:v>
                </c:pt>
                <c:pt idx="10">
                  <c:v>0.49645952813685423</c:v>
                </c:pt>
                <c:pt idx="11">
                  <c:v>0.51738029262114449</c:v>
                </c:pt>
                <c:pt idx="12">
                  <c:v>0.56249457187721164</c:v>
                </c:pt>
                <c:pt idx="13">
                  <c:v>0.58831465906099456</c:v>
                </c:pt>
                <c:pt idx="14">
                  <c:v>0.62556051832592474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053264"/>
        <c:axId val="-661055984"/>
      </c:lineChart>
      <c:catAx>
        <c:axId val="-66105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o-RO"/>
          </a:p>
        </c:txPr>
        <c:crossAx val="-661055984"/>
        <c:crosses val="autoZero"/>
        <c:auto val="1"/>
        <c:lblAlgn val="ctr"/>
        <c:lblOffset val="100"/>
        <c:noMultiLvlLbl val="0"/>
      </c:catAx>
      <c:valAx>
        <c:axId val="-6610559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66105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Sumele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suplimentare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din </a:t>
            </a: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activitatea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de 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inspecție</a:t>
            </a:r>
            <a:r>
              <a:rPr lang="en-US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2000" b="0" i="0" u="none" strike="noStrike" baseline="0" dirty="0" err="1">
                <a:solidFill>
                  <a:srgbClr val="333333"/>
                </a:solidFill>
                <a:latin typeface="Calibri"/>
                <a:cs typeface="Calibri"/>
              </a:rPr>
              <a:t>fiscală</a:t>
            </a:r>
            <a:r>
              <a:rPr lang="ro-RO" sz="2000" b="0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persoane juridice</a:t>
            </a:r>
            <a:endParaRPr lang="en-US" sz="2000" b="0" i="0" u="none" strike="noStrike" baseline="0" dirty="0">
              <a:solidFill>
                <a:srgbClr val="333333"/>
              </a:solidFill>
              <a:latin typeface="Calibri"/>
              <a:cs typeface="Calibri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903362039357358E-2"/>
          <c:y val="0.29554714295598539"/>
          <c:w val="0.9487752237755418"/>
          <c:h val="0.46153937393126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'insp si exec'!$D$3</c:f>
              <c:strCache>
                <c:ptCount val="1"/>
                <c:pt idx="0">
                  <c:v>valoare debite constatate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-1.2304511137358821E-2"/>
                  <c:y val="-3.0123589735683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030074249058813E-3"/>
                  <c:y val="-3.388903845264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5075185622647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'insp si exec'!$D$5:$D$9</c:f>
              <c:numCache>
                <c:formatCode>#,##0</c:formatCode>
                <c:ptCount val="5"/>
                <c:pt idx="0">
                  <c:v>364814</c:v>
                </c:pt>
                <c:pt idx="1">
                  <c:v>405033</c:v>
                </c:pt>
                <c:pt idx="2">
                  <c:v>498275</c:v>
                </c:pt>
                <c:pt idx="3">
                  <c:v>410269</c:v>
                </c:pt>
                <c:pt idx="4">
                  <c:v>229768</c:v>
                </c:pt>
              </c:numCache>
            </c:numRef>
          </c:val>
        </c:ser>
        <c:ser>
          <c:idx val="1"/>
          <c:order val="1"/>
          <c:tx>
            <c:strRef>
              <c:f>'insp si exec'!$E$3</c:f>
              <c:strCache>
                <c:ptCount val="1"/>
                <c:pt idx="0">
                  <c:v>sume incasate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2.1874686466415681E-2"/>
                  <c:y val="-7.5308974339208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38846945660682E-2"/>
                  <c:y val="-7.5308974339208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'insp si exec'!$E$5:$E$9</c:f>
              <c:numCache>
                <c:formatCode>#,##0</c:formatCode>
                <c:ptCount val="5"/>
                <c:pt idx="0">
                  <c:v>549501</c:v>
                </c:pt>
                <c:pt idx="1">
                  <c:v>343309</c:v>
                </c:pt>
                <c:pt idx="2">
                  <c:v>472827</c:v>
                </c:pt>
                <c:pt idx="3">
                  <c:v>398911</c:v>
                </c:pt>
                <c:pt idx="4">
                  <c:v>220013</c:v>
                </c:pt>
              </c:numCache>
            </c:numRef>
          </c:val>
        </c:ser>
        <c:ser>
          <c:idx val="2"/>
          <c:order val="2"/>
          <c:tx>
            <c:strRef>
              <c:f>'insp si exec'!$F$3</c:f>
              <c:strCache>
                <c:ptCount val="1"/>
                <c:pt idx="0">
                  <c:v>valoare contestatii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1.9140350658113623E-2"/>
                  <c:y val="3.765448716960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'insp si exec'!$F$5:$F$9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100831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048912"/>
        <c:axId val="-661058704"/>
      </c:barChart>
      <c:catAx>
        <c:axId val="-6610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58704"/>
        <c:crosses val="autoZero"/>
        <c:auto val="1"/>
        <c:lblAlgn val="ctr"/>
        <c:lblOffset val="100"/>
        <c:noMultiLvlLbl val="0"/>
      </c:catAx>
      <c:valAx>
        <c:axId val="-6610587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661048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262638617895E-2"/>
          <c:y val="0.88664142886795627"/>
          <c:w val="0.89697146656302584"/>
          <c:h val="7.28746379891470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/>
              <a:t>Încasari din activitatea de executare</a:t>
            </a:r>
          </a:p>
        </c:rich>
      </c:tx>
      <c:layout>
        <c:manualLayout>
          <c:xMode val="edge"/>
          <c:yMode val="edge"/>
          <c:x val="0.27227490757934941"/>
          <c:y val="2.24308688988572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925594974785452E-2"/>
          <c:y val="0.260280701754386"/>
          <c:w val="0.89187590315255527"/>
          <c:h val="0.57692443707694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'insp si exec'!$B$11</c:f>
              <c:strCache>
                <c:ptCount val="1"/>
                <c:pt idx="0">
                  <c:v>incasari din executarea silita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3.7453183520598909E-3"/>
                  <c:y val="-3.216337113605050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981273408239701E-2"/>
                  <c:y val="-6.77506775067753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4531835205985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'insp si exec'!$A$12:$A$16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'insp si exec'!$B$12:$B$16</c:f>
              <c:numCache>
                <c:formatCode>#,##0</c:formatCode>
                <c:ptCount val="5"/>
                <c:pt idx="0">
                  <c:v>22899246</c:v>
                </c:pt>
                <c:pt idx="1">
                  <c:v>10384792</c:v>
                </c:pt>
                <c:pt idx="2">
                  <c:v>22240691</c:v>
                </c:pt>
                <c:pt idx="3">
                  <c:v>19040711</c:v>
                </c:pt>
                <c:pt idx="4">
                  <c:v>22747038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068496"/>
        <c:axId val="-661040208"/>
      </c:barChart>
      <c:catAx>
        <c:axId val="-66106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40208"/>
        <c:crosses val="autoZero"/>
        <c:auto val="1"/>
        <c:lblAlgn val="ctr"/>
        <c:lblOffset val="100"/>
        <c:noMultiLvlLbl val="0"/>
      </c:catAx>
      <c:valAx>
        <c:axId val="-661040208"/>
        <c:scaling>
          <c:orientation val="minMax"/>
          <c:min val="5000000"/>
        </c:scaling>
        <c:delete val="1"/>
        <c:axPos val="l"/>
        <c:numFmt formatCode="#,##0" sourceLinked="1"/>
        <c:majorTickMark val="out"/>
        <c:minorTickMark val="none"/>
        <c:tickLblPos val="nextTo"/>
        <c:crossAx val="-661068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/>
              <a:t>Popriri, sechestre și dosare de insolvabilitate</a:t>
            </a:r>
          </a:p>
        </c:rich>
      </c:tx>
      <c:layout>
        <c:manualLayout>
          <c:xMode val="edge"/>
          <c:yMode val="edge"/>
          <c:x val="0.21862463784871047"/>
          <c:y val="2.33644616253311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5171884050160362E-2"/>
          <c:y val="0.15048568822481867"/>
          <c:w val="0.92965627498001602"/>
          <c:h val="0.6023969788586552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'insp si exec'!$D$11</c:f>
              <c:strCache>
                <c:ptCount val="1"/>
                <c:pt idx="0">
                  <c:v>popriri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-4.9211143507282232E-3"/>
                  <c:y val="-4.62961117202121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'insp si exec'!$A$13:$A$16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'insp si exec'!$D$13:$D$16</c:f>
              <c:numCache>
                <c:formatCode>#,##0</c:formatCode>
                <c:ptCount val="4"/>
                <c:pt idx="0">
                  <c:v>5063</c:v>
                </c:pt>
                <c:pt idx="1">
                  <c:v>6137</c:v>
                </c:pt>
                <c:pt idx="2">
                  <c:v>6631</c:v>
                </c:pt>
                <c:pt idx="3">
                  <c:v>6719</c:v>
                </c:pt>
              </c:numCache>
            </c:numRef>
          </c:val>
        </c:ser>
        <c:ser>
          <c:idx val="0"/>
          <c:order val="1"/>
          <c:tx>
            <c:strRef>
              <c:f>'insp si exec'!$E$11</c:f>
              <c:strCache>
                <c:ptCount val="1"/>
                <c:pt idx="0">
                  <c:v>nr sechestre instituite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1825572801182557E-2"/>
                  <c:y val="-2.173322466721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'insp si exec'!$A$13:$A$16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'insp si exec'!$E$13:$E$16</c:f>
              <c:numCache>
                <c:formatCode>#,##0</c:formatCode>
                <c:ptCount val="4"/>
                <c:pt idx="0">
                  <c:v>233</c:v>
                </c:pt>
                <c:pt idx="1">
                  <c:v>1086</c:v>
                </c:pt>
                <c:pt idx="2">
                  <c:v>995</c:v>
                </c:pt>
                <c:pt idx="3">
                  <c:v>1951</c:v>
                </c:pt>
              </c:numCache>
            </c:numRef>
          </c:val>
        </c:ser>
        <c:ser>
          <c:idx val="3"/>
          <c:order val="2"/>
          <c:tx>
            <c:strRef>
              <c:f>'insp si exec'!$F$11</c:f>
              <c:strCache>
                <c:ptCount val="1"/>
                <c:pt idx="0">
                  <c:v>dosare de insolvabilitate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383592017738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69179600886918E-3"/>
                  <c:y val="-1.031399243181366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7383592017739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839983176673342E-16"/>
                  <c:y val="-1.6877637130801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'insp si exec'!$A$13:$A$16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'insp si exec'!$F$13:$F$16</c:f>
              <c:numCache>
                <c:formatCode>#,##0</c:formatCode>
                <c:ptCount val="4"/>
                <c:pt idx="0">
                  <c:v>1895</c:v>
                </c:pt>
                <c:pt idx="1">
                  <c:v>655</c:v>
                </c:pt>
                <c:pt idx="2">
                  <c:v>1121</c:v>
                </c:pt>
                <c:pt idx="3">
                  <c:v>1057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1069040"/>
        <c:axId val="-661039120"/>
      </c:barChart>
      <c:catAx>
        <c:axId val="-66106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-661039120"/>
        <c:crosses val="autoZero"/>
        <c:auto val="1"/>
        <c:lblAlgn val="ctr"/>
        <c:lblOffset val="100"/>
        <c:noMultiLvlLbl val="0"/>
      </c:catAx>
      <c:valAx>
        <c:axId val="-661039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661069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0258684405025872E-2"/>
          <c:y val="0.8607630404595219"/>
          <c:w val="0.89209257933667385"/>
          <c:h val="0.101266240054061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o-R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r>
              <a:rPr lang="ro-RO"/>
              <a:t>Executie venituri proprii 2023</a:t>
            </a:r>
          </a:p>
        </c:rich>
      </c:tx>
      <c:layout>
        <c:manualLayout>
          <c:xMode val="edge"/>
          <c:yMode val="edge"/>
          <c:x val="2.1314988240231838E-2"/>
          <c:y val="2.54730285579974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505123816044734"/>
          <c:y val="0.24396461058864208"/>
          <c:w val="0.42550427935638491"/>
          <c:h val="0.6770600001743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4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r>
              <a:rPr lang="en-US"/>
              <a:t>Executie 2024</a:t>
            </a:r>
          </a:p>
        </c:rich>
      </c:tx>
      <c:layout>
        <c:manualLayout>
          <c:xMode val="edge"/>
          <c:yMode val="edge"/>
          <c:x val="3.6147550521702029E-2"/>
          <c:y val="3.25807968033846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896421380091534"/>
          <c:y val="0.20245508435014109"/>
          <c:w val="0.47181630840728178"/>
          <c:h val="0.70424268124286959"/>
        </c:manualLayout>
      </c:layout>
      <c:pieChart>
        <c:varyColors val="1"/>
        <c:ser>
          <c:idx val="0"/>
          <c:order val="0"/>
          <c:tx>
            <c:strRef>
              <c:f>VEN!$AH$5</c:f>
              <c:strCache>
                <c:ptCount val="1"/>
                <c:pt idx="0">
                  <c:v>exec.2024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B6F-49F3-8107-B455673D6CE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B6F-49F3-8107-B455673D6CE2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B6F-49F3-8107-B455673D6CE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B6F-49F3-8107-B455673D6CE2}"/>
              </c:ext>
            </c:extLst>
          </c:dPt>
          <c:dLbls>
            <c:dLbl>
              <c:idx val="0"/>
              <c:layout>
                <c:manualLayout>
                  <c:x val="3.8815147993012923E-2"/>
                  <c:y val="-8.23945823142611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6F-49F3-8107-B455673D6C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524563993489575E-2"/>
                  <c:y val="-2.25297421336753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6F-49F3-8107-B455673D6C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45921101287048E-2"/>
                  <c:y val="-1.7203698783945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6F-49F3-8107-B455673D6C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68785612754511E-2"/>
                  <c:y val="2.25060269128231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6F-49F3-8107-B455673D6C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VEN!$A$6:$A$11</c:f>
              <c:strCache>
                <c:ptCount val="4"/>
                <c:pt idx="0">
                  <c:v>Venituri proprii </c:v>
                </c:pt>
                <c:pt idx="1">
                  <c:v>Prelevari BS</c:v>
                </c:pt>
                <c:pt idx="2">
                  <c:v>Credite bancare</c:v>
                </c:pt>
                <c:pt idx="3">
                  <c:v>Fd neramb</c:v>
                </c:pt>
              </c:strCache>
            </c:strRef>
          </c:cat>
          <c:val>
            <c:numRef>
              <c:f>VEN!$AH$6:$AH$11</c:f>
              <c:numCache>
                <c:formatCode>#,##0</c:formatCode>
                <c:ptCount val="4"/>
                <c:pt idx="0">
                  <c:v>741796218</c:v>
                </c:pt>
                <c:pt idx="1">
                  <c:v>301456851</c:v>
                </c:pt>
                <c:pt idx="2">
                  <c:v>75105226</c:v>
                </c:pt>
                <c:pt idx="3">
                  <c:v>242671123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6F-49F3-8107-B455673D6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6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r>
              <a:rPr lang="en-US"/>
              <a:t>Executie venituri proprii 2024</a:t>
            </a:r>
          </a:p>
        </c:rich>
      </c:tx>
      <c:layout>
        <c:manualLayout>
          <c:xMode val="edge"/>
          <c:yMode val="edge"/>
          <c:x val="3.2842420309933416E-2"/>
          <c:y val="3.25802131876372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505123816044734"/>
          <c:y val="0.24396461058864208"/>
          <c:w val="0.42550427935638491"/>
          <c:h val="0.677060000174318"/>
        </c:manualLayout>
      </c:layout>
      <c:pieChart>
        <c:varyColors val="1"/>
        <c:ser>
          <c:idx val="0"/>
          <c:order val="0"/>
          <c:tx>
            <c:strRef>
              <c:f>VEN!$AH$14</c:f>
              <c:strCache>
                <c:ptCount val="1"/>
                <c:pt idx="0">
                  <c:v>exec.2024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894-4086-B77E-B193EAF71DD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94-4086-B77E-B193EAF71DD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894-4086-B77E-B193EAF71DD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894-4086-B77E-B193EAF71DD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894-4086-B77E-B193EAF71DD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894-4086-B77E-B193EAF71DD3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894-4086-B77E-B193EAF71DD3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894-4086-B77E-B193EAF71DD3}"/>
              </c:ext>
            </c:extLst>
          </c:dPt>
          <c:dLbls>
            <c:dLbl>
              <c:idx val="0"/>
              <c:layout>
                <c:manualLayout>
                  <c:x val="6.739558749367134E-3"/>
                  <c:y val="-6.9321318878912876E-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894-4086-B77E-B193EAF71DD3}"/>
                </c:ext>
                <c:ext xmlns:c15="http://schemas.microsoft.com/office/drawing/2012/chart" uri="{CE6537A1-D6FC-4f65-9D91-7224C49458BB}">
                  <c15:layout>
                    <c:manualLayout>
                      <c:w val="0.25924674086468436"/>
                      <c:h val="0.2016670807866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1687738225623"/>
                  <c:y val="4.586122279320174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94-4086-B77E-B193EAF71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677417234232302"/>
                  <c:y val="2.7780861327800582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94-4086-B77E-B193EAF71DD3}"/>
                </c:ext>
                <c:ext xmlns:c15="http://schemas.microsoft.com/office/drawing/2012/chart" uri="{CE6537A1-D6FC-4f65-9D91-7224C49458BB}">
                  <c15:layout>
                    <c:manualLayout>
                      <c:w val="0.31985460562302398"/>
                      <c:h val="0.2133749944427912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696012631772171"/>
                  <c:y val="-5.0907577414303767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94-4086-B77E-B193EAF71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9222496064974653E-2"/>
                  <c:y val="-0.15175230041165619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894-4086-B77E-B193EAF71DD3}"/>
                </c:ext>
                <c:ext xmlns:c15="http://schemas.microsoft.com/office/drawing/2012/chart" uri="{CE6537A1-D6FC-4f65-9D91-7224C49458BB}">
                  <c15:layout>
                    <c:manualLayout>
                      <c:w val="0.28502585932806679"/>
                      <c:h val="0.2016670807866771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2112993831716118"/>
                  <c:y val="-0.24308799154704241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94-4086-B77E-B193EAF71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2227251171411549E-2"/>
                  <c:y val="-5.8885956258562536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894-4086-B77E-B193EAF71DD3}"/>
                </c:ext>
                <c:ext xmlns:c15="http://schemas.microsoft.com/office/drawing/2012/chart" uri="{CE6537A1-D6FC-4f65-9D91-7224C49458BB}">
                  <c15:layout>
                    <c:manualLayout>
                      <c:w val="0.23549994356386147"/>
                      <c:h val="0.21337499444279129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7004927836136302"/>
                  <c:y val="4.1587123038191655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894-4086-B77E-B193EAF71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VEN!$A$15:$A$22</c:f>
              <c:strCache>
                <c:ptCount val="8"/>
                <c:pt idx="0">
                  <c:v>Cote defalc IVG</c:v>
                </c:pt>
                <c:pt idx="1">
                  <c:v>Ven valorif active</c:v>
                </c:pt>
                <c:pt idx="2">
                  <c:v>Conces &amp; inch AIO</c:v>
                </c:pt>
                <c:pt idx="3">
                  <c:v>Fond IID Tmf</c:v>
                </c:pt>
                <c:pt idx="4">
                  <c:v>Imp si tx pe propr</c:v>
                </c:pt>
                <c:pt idx="5">
                  <c:v>Amenzi</c:v>
                </c:pt>
                <c:pt idx="6">
                  <c:v>Div+profit CAO</c:v>
                </c:pt>
                <c:pt idx="7">
                  <c:v>Alte tx </c:v>
                </c:pt>
              </c:strCache>
            </c:strRef>
          </c:cat>
          <c:val>
            <c:numRef>
              <c:f>VEN!$AH$15:$AH$22</c:f>
              <c:numCache>
                <c:formatCode>#,##0</c:formatCode>
                <c:ptCount val="8"/>
                <c:pt idx="0">
                  <c:v>351486542</c:v>
                </c:pt>
                <c:pt idx="1">
                  <c:v>31445317</c:v>
                </c:pt>
                <c:pt idx="2">
                  <c:v>73236457</c:v>
                </c:pt>
                <c:pt idx="3">
                  <c:v>62145504</c:v>
                </c:pt>
                <c:pt idx="4">
                  <c:v>191115865</c:v>
                </c:pt>
                <c:pt idx="5">
                  <c:v>14076568</c:v>
                </c:pt>
                <c:pt idx="6">
                  <c:v>16004332</c:v>
                </c:pt>
                <c:pt idx="7">
                  <c:v>2285633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94-4086-B77E-B193EAF7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25135020839977E-2"/>
          <c:y val="3.6124055921581181E-3"/>
          <c:w val="0.97725947116987"/>
          <c:h val="0.8391889205292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VEN!$A$15</c:f>
              <c:strCache>
                <c:ptCount val="1"/>
                <c:pt idx="0">
                  <c:v>Cote defalc IVG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BE-4C83-AD1E-6189C67BB0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BE-4C83-AD1E-6189C67BB0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BE-4C83-AD1E-6189C67BB0D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BE-4C83-AD1E-6189C67BB0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BE-4C83-AD1E-6189C67BB0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BE-4C83-AD1E-6189C67BB0D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BE-4C83-AD1E-6189C67BB0D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BE-4C83-AD1E-6189C67BB0D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EBE-4C83-AD1E-6189C67BB0D5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EBE-4C83-AD1E-6189C67BB0D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(VEN!$Y$14,VEN!$Z$14,VEN!$AA$14,VEN!$AB$14,VEN!$AC$14,VEN!$AD$14,VEN!$AE$14,VEN!$AF$14,VEN!$AG$14,VEN!$AH$14)</c:f>
              <c:strCache>
                <c:ptCount val="10"/>
                <c:pt idx="0">
                  <c:v>exec 2021</c:v>
                </c:pt>
                <c:pt idx="1">
                  <c:v>buget initial 2022</c:v>
                </c:pt>
                <c:pt idx="2">
                  <c:v>Buget final 2022</c:v>
                </c:pt>
                <c:pt idx="3">
                  <c:v>exec.2022</c:v>
                </c:pt>
                <c:pt idx="4">
                  <c:v>buget initial 2023</c:v>
                </c:pt>
                <c:pt idx="5">
                  <c:v>Buget final 2023</c:v>
                </c:pt>
                <c:pt idx="6">
                  <c:v>exec.2023</c:v>
                </c:pt>
                <c:pt idx="7">
                  <c:v>buget initial 2024</c:v>
                </c:pt>
                <c:pt idx="8">
                  <c:v>Buget final 2024</c:v>
                </c:pt>
                <c:pt idx="9">
                  <c:v>exec.2024</c:v>
                </c:pt>
              </c:strCache>
            </c:strRef>
          </c:cat>
          <c:val>
            <c:numRef>
              <c:f>(VEN!$Y$15,VEN!$Z$15,VEN!$AA$15,VEN!$AB$15,VEN!$AC$15,VEN!$AD$15,VEN!$AE$15,VEN!$AF$15,VEN!$AG$15,VEN!$AH$15)</c:f>
              <c:numCache>
                <c:formatCode>#,##0</c:formatCode>
                <c:ptCount val="10"/>
                <c:pt idx="0">
                  <c:v>271825014</c:v>
                </c:pt>
                <c:pt idx="1">
                  <c:v>315171000</c:v>
                </c:pt>
                <c:pt idx="2">
                  <c:v>319840030</c:v>
                </c:pt>
                <c:pt idx="3">
                  <c:v>319840028</c:v>
                </c:pt>
                <c:pt idx="4">
                  <c:v>363331000</c:v>
                </c:pt>
                <c:pt idx="5">
                  <c:v>399255090</c:v>
                </c:pt>
                <c:pt idx="6">
                  <c:v>399255085</c:v>
                </c:pt>
                <c:pt idx="7">
                  <c:v>386910000</c:v>
                </c:pt>
                <c:pt idx="8">
                  <c:v>386910000</c:v>
                </c:pt>
                <c:pt idx="9">
                  <c:v>351486542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EBE-4C83-AD1E-6189C67B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18124512"/>
        <c:axId val="-1118107648"/>
      </c:barChart>
      <c:catAx>
        <c:axId val="-11181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endParaRPr lang="ro-RO"/>
          </a:p>
        </c:txPr>
        <c:crossAx val="-1118107648"/>
        <c:crosses val="autoZero"/>
        <c:auto val="1"/>
        <c:lblAlgn val="ctr"/>
        <c:lblOffset val="100"/>
        <c:noMultiLvlLbl val="0"/>
      </c:catAx>
      <c:valAx>
        <c:axId val="-1118107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118124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1F-48FB-B802-5A6A1432B2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1F-48FB-B802-5A6A1432B25F}"/>
              </c:ext>
            </c:extLst>
          </c:dPt>
          <c:dLbls>
            <c:dLbl>
              <c:idx val="0"/>
              <c:layout>
                <c:manualLayout>
                  <c:x val="4.7438648293963256E-2"/>
                  <c:y val="-9.3907115777194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1F-48FB-B802-5A6A1432B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523831807689157"/>
                  <c:y val="-6.5966744435803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o-RO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1F-48FB-B802-5A6A1432B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 OP'!$AC$205:$AC$206</c:f>
              <c:strCache>
                <c:ptCount val="2"/>
                <c:pt idx="0">
                  <c:v>Chelt. Operationale</c:v>
                </c:pt>
                <c:pt idx="1">
                  <c:v>Chelt .cu investitiile</c:v>
                </c:pt>
              </c:strCache>
            </c:strRef>
          </c:cat>
          <c:val>
            <c:numRef>
              <c:f>'CH OP'!$AD$205:$AD$206</c:f>
              <c:numCache>
                <c:formatCode>#,##0</c:formatCode>
                <c:ptCount val="2"/>
                <c:pt idx="0">
                  <c:v>716584328.60000002</c:v>
                </c:pt>
                <c:pt idx="1">
                  <c:v>664847869.1500001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1F-48FB-B802-5A6A1432B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0.69142</cdr:x>
      <cdr:y>0.42304</cdr:y>
    </cdr:from>
    <cdr:to>
      <cdr:x>0.77854</cdr:x>
      <cdr:y>0.52945</cdr:y>
    </cdr:to>
    <cdr:sp macro="" textlink="">
      <cdr:nvSpPr>
        <cdr:cNvPr id="655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7678" y="934225"/>
          <a:ext cx="439306" cy="182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o-R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0.82306</cdr:x>
      <cdr:y>0.4924</cdr:y>
    </cdr:from>
    <cdr:to>
      <cdr:x>0.93484</cdr:x>
      <cdr:y>0.58897</cdr:y>
    </cdr:to>
    <cdr:sp macro="" textlink="">
      <cdr:nvSpPr>
        <cdr:cNvPr id="849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0474" y="1265769"/>
          <a:ext cx="571342" cy="2466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o-RO" sz="1000" b="1" i="0" u="none" strike="noStrike" baseline="0">
              <a:solidFill>
                <a:srgbClr val="FFFF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0.79448</cdr:x>
      <cdr:y>0.37688</cdr:y>
    </cdr:from>
    <cdr:to>
      <cdr:x>0.95376</cdr:x>
      <cdr:y>0.46941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5552" y="1089239"/>
          <a:ext cx="929352" cy="267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o-RO" sz="1400" b="1" dirty="0">
              <a:solidFill>
                <a:schemeClr val="bg1"/>
              </a:solidFill>
            </a:rPr>
            <a:t>+</a:t>
          </a:r>
          <a:r>
            <a:rPr lang="en-US" sz="1400" b="1" dirty="0">
              <a:solidFill>
                <a:schemeClr val="bg1"/>
              </a:solidFill>
            </a:rPr>
            <a:t>43%</a:t>
          </a:r>
          <a:endParaRPr lang="ro-RO" sz="1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0.01491</cdr:x>
      <cdr:y>0.15543</cdr:y>
    </cdr:from>
    <cdr:to>
      <cdr:x>0.98509</cdr:x>
      <cdr:y>0.25156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6360" y="459956"/>
          <a:ext cx="10828520" cy="284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0.0087</cdr:x>
      <cdr:y>0.81042</cdr:y>
    </cdr:from>
    <cdr:to>
      <cdr:x>0.06455</cdr:x>
      <cdr:y>0.8638</cdr:y>
    </cdr:to>
    <cdr:sp macro="" textlink="">
      <cdr:nvSpPr>
        <cdr:cNvPr id="7169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76" y="2533458"/>
          <a:ext cx="313133" cy="166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lnSpc>
              <a:spcPts val="700"/>
            </a:lnSpc>
            <a:defRPr sz="1000"/>
          </a:pPr>
          <a:r>
            <a:rPr lang="en-US" sz="10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mp</a:t>
          </a:r>
          <a:r>
            <a:rPr lang="en-US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0.0087</cdr:x>
      <cdr:y>0.8126</cdr:y>
    </cdr:from>
    <cdr:to>
      <cdr:x>0.06681</cdr:x>
      <cdr:y>0.86878</cdr:y>
    </cdr:to>
    <cdr:sp macro="" textlink="">
      <cdr:nvSpPr>
        <cdr:cNvPr id="7169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12" y="2540273"/>
          <a:ext cx="302650" cy="1756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mp</a:t>
          </a:r>
          <a:r>
            <a:rPr lang="en-US" sz="8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5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34D6E-3908-4711-B6CD-6698ED60863A}" type="datetimeFigureOut">
              <a:rPr lang="ro-RO" smtClean="0"/>
              <a:pPr/>
              <a:t>27.01.2025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5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AF69-BD30-49E0-8C4D-CEDCCA4A1C5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137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7ED1-F469-46B1-9BC9-24910FD1B792}" type="datetimeFigureOut">
              <a:rPr lang="en-GB" smtClean="0"/>
              <a:pPr/>
              <a:t>27/01/2025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5575" y="508000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5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81B0-75A4-4718-AAFD-9FACE0BC13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9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7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An</a:t>
            </a:r>
            <a:r>
              <a:rPr lang="ro-RO" baseline="0" dirty="0" smtClean="0"/>
              <a:t> bun investiții, în ciuda gradului redus 49%</a:t>
            </a:r>
          </a:p>
          <a:p>
            <a:r>
              <a:rPr lang="ro-RO" baseline="0" dirty="0" smtClean="0"/>
              <a:t>Grad de realizare afectat de proiectele UE: amânări plată pasaj Borșului, licitații reluate dotări școli…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0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Investiții în continuare în cea mai mare parte, dar și</a:t>
            </a:r>
            <a:r>
              <a:rPr lang="ro-RO" baseline="0" dirty="0" smtClean="0"/>
              <a:t> NOI: pasaj Decebal, Spital Vlădeasa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7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0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Menținere calificative, dar </a:t>
            </a:r>
            <a:r>
              <a:rPr lang="ro-RO" dirty="0" smtClean="0"/>
              <a:t>perfectivă negativă pe fondul situației politice </a:t>
            </a:r>
            <a:r>
              <a:rPr lang="ro-RO" dirty="0" smtClean="0"/>
              <a:t>la</a:t>
            </a:r>
            <a:r>
              <a:rPr lang="ro-RO" baseline="0" dirty="0" smtClean="0"/>
              <a:t> nivel național + deficitul și măsurile incerte ale noului Guvern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3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04243-3DD4-44A1-A3BF-4DD8500F8F46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383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8C3E6-9590-4439-8ABD-EDE50ED647E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12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7CBAC-EEE5-4A17-83E7-9DFAC5576D66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7609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4DF92-1808-4569-9288-BAC136ED1217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588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4DF92-1808-4569-9288-BAC136ED1217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31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38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55543-102F-4DC3-99BD-2EE0D62A1E55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6875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545FA-1624-40F2-B2F0-C36A682E607D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22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284A38-3A95-4CA7-B95C-CFC3B8CBFE79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7127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704937-68CF-4A61-B2E5-5A1C766C77E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140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35488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3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dirty="0">
                <a:ea typeface="맑은 고딕" pitchFamily="34" charset="-127"/>
              </a:rPr>
              <a:t>Facilitățile</a:t>
            </a:r>
            <a:r>
              <a:rPr lang="ro-RO" baseline="0" dirty="0">
                <a:ea typeface="맑은 고딕" pitchFamily="34" charset="-127"/>
              </a:rPr>
              <a:t> se întorc în viitor prin IV și impozite pe clădiri si teren. În fapt e o formă de ”investiție</a:t>
            </a:r>
            <a:r>
              <a:rPr lang="ro-RO" baseline="0" dirty="0" smtClean="0">
                <a:ea typeface="맑은 고딕" pitchFamily="34" charset="-127"/>
              </a:rPr>
              <a:t>” în </a:t>
            </a:r>
            <a:r>
              <a:rPr lang="ro-RO" baseline="0" dirty="0">
                <a:ea typeface="맑은 고딕" pitchFamily="34" charset="-127"/>
              </a:rPr>
              <a:t>dezvoltare </a:t>
            </a:r>
            <a:endParaRPr lang="en-GB" dirty="0">
              <a:ea typeface="맑은 고딕" pitchFamily="34" charset="-127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7115A-D64F-47FD-9AC3-70C38ACE459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707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5575" y="508000"/>
            <a:ext cx="4535488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>
              <a:ea typeface="맑은 고딕" pitchFamily="34" charset="-127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7115A-D64F-47FD-9AC3-70C38ACE459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707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35488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4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ro-RO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Venituri cu 7% mai mici… rambursări UE, sume</a:t>
            </a:r>
            <a:r>
              <a:rPr lang="ro-RO" sz="2400" baseline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IV, trageri credite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4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Modificări diverse în cursul anului</a:t>
            </a:r>
            <a:endParaRPr lang="ro-RO" sz="2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charset="0"/>
              <a:buChar char="•"/>
            </a:pPr>
            <a:endParaRPr lang="ro-RO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Grad total de realizare 66%,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dar pe componente % diferite: </a:t>
            </a:r>
            <a:r>
              <a:rPr lang="ro-RO" altLang="ro-RO" sz="2000" baseline="0" dirty="0" err="1" smtClean="0">
                <a:latin typeface="Arial" pitchFamily="34" charset="0"/>
                <a:cs typeface="Arial" pitchFamily="34" charset="0"/>
              </a:rPr>
              <a:t>ven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baseline="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95%, </a:t>
            </a:r>
            <a:r>
              <a:rPr lang="ro-RO" altLang="ro-RO" sz="2000" baseline="0" dirty="0" err="1" smtClean="0">
                <a:latin typeface="Arial" pitchFamily="34" charset="0"/>
                <a:cs typeface="Arial" pitchFamily="34" charset="0"/>
              </a:rPr>
              <a:t>fd</a:t>
            </a:r>
            <a:r>
              <a:rPr lang="ro-RO" altLang="ro-RO" sz="2000" baseline="0" dirty="0" smtClean="0">
                <a:latin typeface="Arial" pitchFamily="34" charset="0"/>
                <a:cs typeface="Arial" pitchFamily="34" charset="0"/>
              </a:rPr>
              <a:t> UE 39%</a:t>
            </a: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Impozite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+4%</a:t>
            </a: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Font typeface="Arial" charset="0"/>
              <a:buNone/>
            </a:pPr>
            <a:r>
              <a:rPr lang="ro-RO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IV scade sub</a:t>
            </a:r>
            <a:r>
              <a:rPr lang="ro-RO" sz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50%</a:t>
            </a:r>
            <a:endParaRPr lang="ro-RO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0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Al 2-lea</a:t>
            </a:r>
            <a:r>
              <a:rPr lang="ro-RO" baseline="0" dirty="0" smtClean="0"/>
              <a:t> an de scădere. Primul a fost 2018 (</a:t>
            </a:r>
            <a:r>
              <a:rPr lang="ro-RO" baseline="0" dirty="0" err="1" smtClean="0"/>
              <a:t>Dăncilă</a:t>
            </a:r>
            <a:r>
              <a:rPr lang="ro-RO" baseline="0" dirty="0" smtClean="0"/>
              <a:t> 10% impozit salarii)</a:t>
            </a:r>
            <a:endParaRPr lang="ro-RO" dirty="0" smtClean="0"/>
          </a:p>
          <a:p>
            <a:r>
              <a:rPr lang="ro-RO" dirty="0" smtClean="0"/>
              <a:t>Supra estimare</a:t>
            </a:r>
            <a:r>
              <a:rPr lang="ro-RO" baseline="0" dirty="0" smtClean="0"/>
              <a:t> MF</a:t>
            </a:r>
          </a:p>
          <a:p>
            <a:r>
              <a:rPr lang="ro-RO" baseline="0" dirty="0" smtClean="0"/>
              <a:t>Pierdut 47,77 mil (compensat cu 6,8 mil)… + pierderea CREȘTERII 2024 cel puțin 50 milioane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9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9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+43</a:t>
            </a:r>
            <a:r>
              <a:rPr lang="ro-RO" dirty="0" smtClean="0"/>
              <a:t>%... </a:t>
            </a:r>
            <a:r>
              <a:rPr lang="ro-RO" dirty="0" smtClean="0"/>
              <a:t>facturile</a:t>
            </a:r>
            <a:r>
              <a:rPr lang="ro-RO" baseline="0" dirty="0" smtClean="0"/>
              <a:t> din 2023 achitate în 2024 + datoria publică + reparații străzi +</a:t>
            </a:r>
          </a:p>
          <a:p>
            <a:r>
              <a:rPr lang="ro-RO" baseline="0" dirty="0" smtClean="0"/>
              <a:t>62% sunt 3 categorii…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5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Un an în</a:t>
            </a:r>
            <a:r>
              <a:rPr lang="ro-RO" baseline="0" dirty="0" smtClean="0"/>
              <a:t> investițiile au fost susținute masiv din BL.</a:t>
            </a:r>
          </a:p>
          <a:p>
            <a:r>
              <a:rPr lang="ro-RO" baseline="0" dirty="0" smtClean="0"/>
              <a:t>Pregătire proiecte (documentații, exproprieri/achiziții, devieri rețele)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7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24" y="1334970"/>
            <a:ext cx="439248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DIRECȚIA ECONOMICĂ 20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o-RO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altLang="ko-K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7408" y="627084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RAPORT DE ACTIVITATE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909815" y="6237312"/>
            <a:ext cx="2394012" cy="331440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altLang="ko-KR" sz="1600" b="1" dirty="0">
                <a:solidFill>
                  <a:schemeClr val="bg1"/>
                </a:solidFill>
              </a:rPr>
              <a:t>Oradea, ianuarie 2025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426" y="0"/>
            <a:ext cx="5796136" cy="1104311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Cheltuielile cu investițiile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949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495600" y="968405"/>
          <a:ext cx="5559014" cy="335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3F1CDC8-D1CC-A1AA-0F0E-3F1E0D879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678799"/>
              </p:ext>
            </p:extLst>
          </p:nvPr>
        </p:nvGraphicFramePr>
        <p:xfrm>
          <a:off x="2260318" y="1104311"/>
          <a:ext cx="7056784" cy="305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3C1F216-7367-DE7D-FCD7-D8DBAB26D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458386"/>
              </p:ext>
            </p:extLst>
          </p:nvPr>
        </p:nvGraphicFramePr>
        <p:xfrm>
          <a:off x="191344" y="4162107"/>
          <a:ext cx="11881320" cy="236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8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1133479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Evoluție investiții 2016-2024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949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1007604" y="5013176"/>
            <a:ext cx="10585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Arial" pitchFamily="34" charset="0"/>
                <a:cs typeface="Arial" pitchFamily="34" charset="0"/>
              </a:rPr>
              <a:t>Un 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bun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pentru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investiții (+25% față de 2022, +49% față de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2021, -28% față de 2023)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endParaRPr lang="ro-RO" sz="800" dirty="0">
              <a:latin typeface="Arial" pitchFamily="34" charset="0"/>
              <a:cs typeface="Arial" pitchFamily="34" charset="0"/>
            </a:endParaRPr>
          </a:p>
          <a:p>
            <a:r>
              <a:rPr lang="ro-RO" sz="2000" dirty="0">
                <a:latin typeface="Arial" pitchFamily="34" charset="0"/>
                <a:cs typeface="Arial" pitchFamily="34" charset="0"/>
              </a:rPr>
              <a:t>Gradul de realizare 49% (BL 73%, BS 33%,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Credite bancare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44%, Fd UE 17%)</a:t>
            </a:r>
          </a:p>
          <a:p>
            <a:endParaRPr lang="ro-RO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4C42F13-0701-5471-A344-1CEA6F47E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496619"/>
              </p:ext>
            </p:extLst>
          </p:nvPr>
        </p:nvGraphicFramePr>
        <p:xfrm>
          <a:off x="1343472" y="1484784"/>
          <a:ext cx="94330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985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1083290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Cele mai mari investiții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949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33359"/>
              </p:ext>
            </p:extLst>
          </p:nvPr>
        </p:nvGraphicFramePr>
        <p:xfrm>
          <a:off x="1055440" y="1090005"/>
          <a:ext cx="9145015" cy="5466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90"/>
                <a:gridCol w="7118186"/>
                <a:gridCol w="1213939"/>
              </a:tblGrid>
              <a:tr h="1581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o-RO" sz="1600" b="1" u="none" strike="noStrike" dirty="0">
                          <a:effectLst/>
                          <a:latin typeface="Arial Narrow" panose="020B0606020202030204" pitchFamily="34" charset="0"/>
                        </a:rPr>
                        <a:t>TOP 20 INVESTIȚII 2024</a:t>
                      </a:r>
                      <a:endParaRPr lang="ro-RO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Achiziții </a:t>
                      </a:r>
                      <a:r>
                        <a:rPr lang="ro-RO" sz="1600" u="none" strike="noStrike" dirty="0">
                          <a:effectLst/>
                          <a:latin typeface="Arial Narrow" panose="020B0606020202030204" pitchFamily="34" charset="0"/>
                        </a:rPr>
                        <a:t>terenuri si imobile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58.548.080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6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Unitate de productie cogenerare pentru înlocuirea blocului 1 existent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48.181.604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Constructia parcare Spitalul Judetean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39.720.705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Coridor de mobilitate urbana Decebal Vladimirescu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35.866.330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8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Valorificarea energiei geotermale Ioșia - Sud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28.799.042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Exproprieri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28.640.220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6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Valorificarea energiei geotermale în cartierul Nufărul I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27.836.426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Coridorul de mobilitate urbana durabila din Piata Emanuil Gojdu - etapa 2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 dirty="0">
                          <a:effectLst/>
                          <a:latin typeface="Arial Narrow" panose="020B0606020202030204" pitchFamily="34" charset="0"/>
                        </a:rPr>
                        <a:t>25.169.244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Extindere ambulatoriu Corp B Spitalul Județean Etapa I si Etapa II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21.370.532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 dirty="0">
                          <a:effectLst/>
                          <a:latin typeface="Arial Narrow" panose="020B0606020202030204" pitchFamily="34" charset="0"/>
                        </a:rPr>
                        <a:t>Inel rutier metropolitan Oradea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21.000.000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8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Construire Camine Studentesti Campus Universitar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17.690.300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1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Arial Narrow" panose="020B0606020202030204" pitchFamily="34" charset="0"/>
                        </a:rPr>
                        <a:t>Construire si dotare Spital de boli infectioase si pneumologie Vladeasa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13.019.716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Amenajare zonă publică str. Independenței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11.756.609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Aport capital ADLO (inclusiv Make IT Oradea)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9.062.216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Modenizare str. Mestesugarilor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6.884.873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Modernizare parc Petofi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6.861.640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79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Creșterea eficienței energetice a infrastructurii de iluminat public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6.692.114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8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 dirty="0">
                          <a:effectLst/>
                          <a:latin typeface="Arial Narrow" panose="020B0606020202030204" pitchFamily="34" charset="0"/>
                        </a:rPr>
                        <a:t>Cresterea performantei  energetice la Spit Clinic Mun. G Curteanu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6.531.527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3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Modernizare Piata Cetate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6.423.911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6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Reabilitare și modernizare instalații și rețele aferente PT 702 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6.333.588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3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o-RO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600" b="1" u="none" strike="noStrike" dirty="0">
                          <a:effectLst/>
                          <a:latin typeface="Arial Narrow" panose="020B0606020202030204" pitchFamily="34" charset="0"/>
                        </a:rPr>
                        <a:t>Total top 20 investiții, peste 63% din investiții 2024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o-RO" sz="1600" b="1" u="none" strike="noStrike" dirty="0">
                          <a:effectLst/>
                          <a:latin typeface="Arial Narrow" panose="020B0606020202030204" pitchFamily="34" charset="0"/>
                        </a:rPr>
                        <a:t>426.388.676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1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674" y="0"/>
            <a:ext cx="3563888" cy="1129863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Datoria publică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448" y="1207781"/>
            <a:ext cx="9865096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Gradul de îndatorare al municipiului Oradea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la finele anului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este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23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56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%</a:t>
            </a: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Valoarea dobânzilor și comisioanelor achitate în anul 2024: 3,60 mil euro</a:t>
            </a: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Evoluția soldului creditelor în anul 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Sold initial 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01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01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.20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 	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156,45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Rambursari an 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20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Trageri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2024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BEI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+Raiffeisen, BRD, BT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16,43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euro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  <a:p>
            <a:pPr marL="0" lvl="8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Sold final 31.12.20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4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: 	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       15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ro-RO" sz="2000" dirty="0">
                <a:latin typeface="Arial" pitchFamily="34" charset="0"/>
                <a:cs typeface="Arial" pitchFamily="34" charset="0"/>
              </a:rPr>
              <a:t>68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0" lvl="8">
              <a:spcBef>
                <a:spcPct val="0"/>
              </a:spcBef>
            </a:pPr>
            <a:endParaRPr lang="ro-RO" altLang="ro-RO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114637"/>
              </p:ext>
            </p:extLst>
          </p:nvPr>
        </p:nvGraphicFramePr>
        <p:xfrm>
          <a:off x="551384" y="3645024"/>
          <a:ext cx="1116124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485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Oradea prin ”ochii” Fitch Ratings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52" y="1463878"/>
            <a:ext cx="726097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În luna aprilie, Fitch Ratings a confirmat calificativele de rating și perspectiva (outlook) stabil, similar rating-ului țării.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în decembrie, Fitch Ratings a reconfirmat calificativele acordate, dar a revizuit perspectivele pentru împrumuturile pe termen lung </a:t>
            </a:r>
            <a:r>
              <a:rPr lang="ro-RO" altLang="ro-R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la stabil la negativ, </a:t>
            </a:r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ratingului suveran (ratingul României)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împrumuturile pe termen lung în valută: 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`BBB-`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împrumuturile pe termen lung în monedă naţională: 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'BBB-’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 pe termen scurt în valută: 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`F3`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endParaRPr lang="ro-RO" altLang="ro-RO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 se reflectă viziunea neschimbata a Fitch asupra performantelor </a:t>
            </a:r>
            <a:r>
              <a:rPr lang="ro-RO" altLang="ro-R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financiare </a:t>
            </a:r>
            <a:r>
              <a:rPr lang="ro-RO" altLang="ro-RO" sz="1900" dirty="0">
                <a:latin typeface="Arial" panose="020B0604020202020204" pitchFamily="34" charset="0"/>
                <a:cs typeface="Arial" panose="020B0604020202020204" pitchFamily="34" charset="0"/>
              </a:rPr>
              <a:t>robuste ale municipiului si asupra capacitatii de a            contribui la progresul economiei locale</a:t>
            </a:r>
            <a:r>
              <a:rPr lang="ro-RO" altLang="ro-RO" sz="1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o-RO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051972" y="946020"/>
          <a:ext cx="4114800" cy="269900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35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mai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credibilitate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maxima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siguranta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ţion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al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ORADEA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A-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BBB-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sc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6" name="Straight Arrow Connector 2"/>
          <p:cNvCxnSpPr>
            <a:cxnSpLocks noChangeShapeType="1"/>
          </p:cNvCxnSpPr>
          <p:nvPr/>
        </p:nvCxnSpPr>
        <p:spPr bwMode="auto">
          <a:xfrm flipH="1">
            <a:off x="9624392" y="2636912"/>
            <a:ext cx="1224136" cy="814432"/>
          </a:xfrm>
          <a:prstGeom prst="straightConnector1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round/>
            <a:headEnd/>
            <a:tailEnd type="arrow" w="lg" len="med"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77200" y="3649940"/>
          <a:ext cx="4114800" cy="171767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3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credibilitate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scazuta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BB+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B+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B-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77200" y="5379188"/>
          <a:ext cx="4114800" cy="1717656"/>
        </p:xfrm>
        <a:graphic>
          <a:graphicData uri="http://schemas.openxmlformats.org/drawingml/2006/table">
            <a:tbl>
              <a:tblPr/>
              <a:tblGrid>
                <a:gridCol w="712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1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83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Predominant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substantial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substantial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cu mare 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cu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mult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mare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cele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anterioare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DDD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DD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14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824" y="0"/>
            <a:ext cx="5076056" cy="11141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o-RO" altLang="ko-KR" sz="3200" dirty="0">
                <a:solidFill>
                  <a:schemeClr val="bg1"/>
                </a:solidFill>
              </a:rPr>
              <a:t>Brief alte activități</a:t>
            </a:r>
            <a:endParaRPr lang="ro-RO" sz="3200" dirty="0"/>
          </a:p>
        </p:txBody>
      </p:sp>
      <p:sp>
        <p:nvSpPr>
          <p:cNvPr id="3" name="Rectangle 2"/>
          <p:cNvSpPr/>
          <p:nvPr/>
        </p:nvSpPr>
        <p:spPr>
          <a:xfrm>
            <a:off x="407368" y="1484784"/>
            <a:ext cx="11593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Decontări finanțări nerambursabile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(4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proiecte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depuse 1.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465.896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lei,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9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acceptate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494.822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lei)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Bugetarea participativă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(66 depuse,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48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validate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8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selectate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 1.4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75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.000 lei)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Decontare cazare și masă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cetățeni din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Ucraina (4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14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beneficiari,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1.741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plăți,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41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milioane de lei)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Burse ,,Make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IT’’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523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beneficiari (23 elevi, 500 studenți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), suma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totală 1.092,60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mii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lei 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Sprijin învățământul dual: 732 beneficiari, 1.766,35 mii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lei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Premiere olimpici și cadre didactice: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397 persoane din care 263 elevi și 134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profesori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, 215 mii lei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rogramul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sănătoasă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școli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Lucreția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Suciu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Ioan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Slavici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, 121,89 mii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lei</a:t>
            </a:r>
          </a:p>
        </p:txBody>
      </p:sp>
    </p:spTree>
    <p:extLst>
      <p:ext uri="{BB962C8B-B14F-4D97-AF65-F5344CB8AC3E}">
        <p14:creationId xmlns:p14="http://schemas.microsoft.com/office/powerpoint/2010/main" val="238106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114138"/>
          </a:xfrm>
          <a:solidFill>
            <a:srgbClr val="002060"/>
          </a:solidFill>
        </p:spPr>
        <p:txBody>
          <a:bodyPr/>
          <a:lstStyle/>
          <a:p>
            <a:r>
              <a:rPr lang="ro-RO" altLang="ko-KR" sz="3200" dirty="0">
                <a:solidFill>
                  <a:schemeClr val="bg1"/>
                </a:solidFill>
              </a:rPr>
              <a:t>Activitatea financiar-contabilă în cifre</a:t>
            </a:r>
            <a:endParaRPr lang="ro-RO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39416" y="1340768"/>
            <a:ext cx="10657184" cy="453650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Operațiuni </a:t>
            </a:r>
            <a:r>
              <a:rPr lang="ro-RO" sz="2000" dirty="0">
                <a:solidFill>
                  <a:schemeClr val="tx1"/>
                </a:solidFill>
              </a:rPr>
              <a:t>contabile </a:t>
            </a:r>
            <a:r>
              <a:rPr lang="en-US" sz="2000" dirty="0" smtClean="0">
                <a:solidFill>
                  <a:schemeClr val="tx1"/>
                </a:solidFill>
              </a:rPr>
              <a:t>104.214</a:t>
            </a:r>
            <a:r>
              <a:rPr lang="ro-RO" sz="2000" dirty="0" smtClean="0">
                <a:solidFill>
                  <a:schemeClr val="tx1"/>
                </a:solidFill>
              </a:rPr>
              <a:t> (</a:t>
            </a:r>
            <a:r>
              <a:rPr lang="ro-RO" sz="2000" dirty="0">
                <a:solidFill>
                  <a:schemeClr val="tx1"/>
                </a:solidFill>
              </a:rPr>
              <a:t>în medie </a:t>
            </a:r>
            <a:r>
              <a:rPr lang="en-US" sz="2000" dirty="0">
                <a:solidFill>
                  <a:schemeClr val="tx1"/>
                </a:solidFill>
              </a:rPr>
              <a:t>413</a:t>
            </a:r>
            <a:r>
              <a:rPr lang="ro-RO" sz="2000" dirty="0">
                <a:solidFill>
                  <a:schemeClr val="tx1"/>
                </a:solidFill>
              </a:rPr>
              <a:t> /zi)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20.</a:t>
            </a:r>
            <a:r>
              <a:rPr lang="en-US" sz="2000" dirty="0">
                <a:solidFill>
                  <a:schemeClr val="tx1"/>
                </a:solidFill>
              </a:rPr>
              <a:t>853</a:t>
            </a:r>
            <a:r>
              <a:rPr lang="ro-RO" sz="2000" dirty="0">
                <a:solidFill>
                  <a:schemeClr val="tx1"/>
                </a:solidFill>
              </a:rPr>
              <a:t> ordine de plată (8</a:t>
            </a:r>
            <a:r>
              <a:rPr lang="en-US" sz="2000" dirty="0">
                <a:solidFill>
                  <a:schemeClr val="tx1"/>
                </a:solidFill>
              </a:rPr>
              <a:t>3</a:t>
            </a:r>
            <a:r>
              <a:rPr lang="ro-RO" sz="2000" dirty="0">
                <a:solidFill>
                  <a:schemeClr val="tx1"/>
                </a:solidFill>
              </a:rPr>
              <a:t> op/zi), din care: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736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ordine de plata pentru decontarea cheltuielilor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/>
              <a:t>8.</a:t>
            </a:r>
            <a:r>
              <a:rPr lang="en-US" sz="2000" dirty="0" smtClean="0"/>
              <a:t>117</a:t>
            </a:r>
            <a:r>
              <a:rPr lang="ro-RO" sz="2000" dirty="0" smtClean="0"/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ordine de plata pentru restituiri taxe și impozite, compensări/transferuri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Poziții inventar active fixe: </a:t>
            </a:r>
            <a:r>
              <a:rPr lang="en-US" sz="2000" dirty="0">
                <a:solidFill>
                  <a:schemeClr val="tx1"/>
                </a:solidFill>
              </a:rPr>
              <a:t>64.842</a:t>
            </a:r>
            <a:r>
              <a:rPr lang="ro-RO" sz="2000" dirty="0">
                <a:solidFill>
                  <a:schemeClr val="tx1"/>
                </a:solidFill>
              </a:rPr>
              <a:t> active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Număr ordonanțări de plată: 1</a:t>
            </a:r>
            <a:r>
              <a:rPr lang="en-US" sz="2000" dirty="0">
                <a:solidFill>
                  <a:schemeClr val="tx1"/>
                </a:solidFill>
              </a:rPr>
              <a:t>1.402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17</a:t>
            </a:r>
            <a:r>
              <a:rPr lang="ro-RO" sz="2000" dirty="0">
                <a:solidFill>
                  <a:schemeClr val="tx1"/>
                </a:solidFill>
              </a:rPr>
              <a:t> rectificari bugetare in 202</a:t>
            </a:r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ro-RO" sz="2000" dirty="0">
                <a:solidFill>
                  <a:schemeClr val="tx1"/>
                </a:solidFill>
              </a:rPr>
              <a:t> față de 1</a:t>
            </a:r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ro-RO" sz="2000" dirty="0">
                <a:solidFill>
                  <a:schemeClr val="tx1"/>
                </a:solidFill>
              </a:rPr>
              <a:t> rectificari in 20</a:t>
            </a:r>
            <a:r>
              <a:rPr lang="en-US" sz="2000" dirty="0">
                <a:solidFill>
                  <a:schemeClr val="tx1"/>
                </a:solidFill>
              </a:rPr>
              <a:t>23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4.</a:t>
            </a:r>
            <a:r>
              <a:rPr lang="en-US" sz="2000" dirty="0">
                <a:solidFill>
                  <a:schemeClr val="tx1"/>
                </a:solidFill>
              </a:rPr>
              <a:t>673</a:t>
            </a:r>
            <a:r>
              <a:rPr lang="ro-RO" sz="2000" dirty="0">
                <a:solidFill>
                  <a:schemeClr val="tx1"/>
                </a:solidFill>
              </a:rPr>
              <a:t> de contracte de închirieri, concesiuni, vânzări, reabilitare fațade</a:t>
            </a:r>
          </a:p>
          <a:p>
            <a:pPr>
              <a:lnSpc>
                <a:spcPct val="150000"/>
              </a:lnSpc>
            </a:pPr>
            <a:endParaRPr lang="ro-R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7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 bwMode="auto">
          <a:xfrm>
            <a:off x="-17496" y="0"/>
            <a:ext cx="7164288" cy="111301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Administrarea creanțelor fiscale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986904"/>
              </p:ext>
            </p:extLst>
          </p:nvPr>
        </p:nvGraphicFramePr>
        <p:xfrm>
          <a:off x="1487488" y="1412776"/>
          <a:ext cx="943304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0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 bwMode="auto">
          <a:xfrm>
            <a:off x="-21154" y="1"/>
            <a:ext cx="3851920" cy="1088694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Masa impozabilă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274527"/>
              </p:ext>
            </p:extLst>
          </p:nvPr>
        </p:nvGraphicFramePr>
        <p:xfrm>
          <a:off x="479376" y="1088695"/>
          <a:ext cx="5556694" cy="270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342961"/>
              </p:ext>
            </p:extLst>
          </p:nvPr>
        </p:nvGraphicFramePr>
        <p:xfrm>
          <a:off x="6036070" y="1083501"/>
          <a:ext cx="5590416" cy="270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56320"/>
              </p:ext>
            </p:extLst>
          </p:nvPr>
        </p:nvGraphicFramePr>
        <p:xfrm>
          <a:off x="479376" y="3752657"/>
          <a:ext cx="5606415" cy="31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153483"/>
              </p:ext>
            </p:extLst>
          </p:nvPr>
        </p:nvGraphicFramePr>
        <p:xfrm>
          <a:off x="6036070" y="3731895"/>
          <a:ext cx="5208270" cy="31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0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6444208" cy="1084844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Încasările din creanţe fiscale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83416" y="-184666"/>
            <a:ext cx="112098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83416" y="2482334"/>
            <a:ext cx="112098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53658"/>
              </p:ext>
            </p:extLst>
          </p:nvPr>
        </p:nvGraphicFramePr>
        <p:xfrm>
          <a:off x="1271464" y="1084845"/>
          <a:ext cx="9145016" cy="335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36993"/>
              </p:ext>
            </p:extLst>
          </p:nvPr>
        </p:nvGraphicFramePr>
        <p:xfrm>
          <a:off x="1271464" y="4249155"/>
          <a:ext cx="3390047" cy="256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46140"/>
              </p:ext>
            </p:extLst>
          </p:nvPr>
        </p:nvGraphicFramePr>
        <p:xfrm>
          <a:off x="4684718" y="4277158"/>
          <a:ext cx="6163810" cy="245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97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88" y="0"/>
            <a:ext cx="2232248" cy="1124744"/>
          </a:xfrm>
          <a:solidFill>
            <a:srgbClr val="002060"/>
          </a:solidFill>
        </p:spPr>
        <p:txBody>
          <a:bodyPr/>
          <a:lstStyle/>
          <a:p>
            <a:r>
              <a:rPr lang="ro-RO" sz="3200" dirty="0">
                <a:solidFill>
                  <a:schemeClr val="bg1"/>
                </a:solidFill>
              </a:rPr>
              <a:t>Brief 2024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4907" y="1340768"/>
            <a:ext cx="12144672" cy="537321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Menținerea calificativelor de </a:t>
            </a:r>
            <a:r>
              <a:rPr lang="ro-RO" sz="2000" dirty="0" smtClean="0">
                <a:solidFill>
                  <a:schemeClr val="tx1"/>
                </a:solidFill>
              </a:rPr>
              <a:t>rating. În </a:t>
            </a:r>
            <a:r>
              <a:rPr lang="ro-RO" sz="2000" dirty="0" smtClean="0">
                <a:solidFill>
                  <a:schemeClr val="tx1"/>
                </a:solidFill>
              </a:rPr>
              <a:t>decembrie, </a:t>
            </a:r>
            <a:r>
              <a:rPr lang="ro-RO" sz="2000" dirty="0" smtClean="0">
                <a:solidFill>
                  <a:schemeClr val="tx1"/>
                </a:solidFill>
              </a:rPr>
              <a:t>revizuirea </a:t>
            </a:r>
            <a:r>
              <a:rPr lang="en-US" sz="2000" dirty="0" err="1" smtClean="0">
                <a:solidFill>
                  <a:schemeClr val="tx1"/>
                </a:solidFill>
              </a:rPr>
              <a:t>perspectiv</a:t>
            </a:r>
            <a:r>
              <a:rPr lang="ro-RO" sz="2000" dirty="0" smtClean="0">
                <a:solidFill>
                  <a:schemeClr val="tx1"/>
                </a:solidFill>
              </a:rPr>
              <a:t>ei de </a:t>
            </a:r>
            <a:r>
              <a:rPr lang="ro-RO" sz="2000" dirty="0">
                <a:solidFill>
                  <a:schemeClr val="tx1"/>
                </a:solidFill>
              </a:rPr>
              <a:t>la stabil la </a:t>
            </a:r>
            <a:r>
              <a:rPr lang="ro-RO" sz="2000" dirty="0" smtClean="0">
                <a:solidFill>
                  <a:schemeClr val="tx1"/>
                </a:solidFill>
              </a:rPr>
              <a:t>negativ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Echilibrul </a:t>
            </a:r>
            <a:r>
              <a:rPr lang="ro-RO" sz="2000" dirty="0">
                <a:solidFill>
                  <a:schemeClr val="tx1"/>
                </a:solidFill>
              </a:rPr>
              <a:t>bugetar </a:t>
            </a:r>
            <a:r>
              <a:rPr lang="ro-RO" sz="2000" dirty="0" smtClean="0">
                <a:solidFill>
                  <a:schemeClr val="tx1"/>
                </a:solidFill>
              </a:rPr>
              <a:t>(sold facturi 2023, reducere încasări din IV, inflație, rambursări UE în sold)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Un 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bun pentru investiții </a:t>
            </a:r>
            <a:r>
              <a:rPr lang="ro-RO" sz="2000" dirty="0" smtClean="0">
                <a:solidFill>
                  <a:schemeClr val="tx1"/>
                </a:solidFill>
              </a:rPr>
              <a:t>(al doilea după anul record 2023) 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Grad de îndatorare </a:t>
            </a:r>
            <a:r>
              <a:rPr lang="ro-RO" sz="2000" dirty="0" smtClean="0">
                <a:solidFill>
                  <a:schemeClr val="tx1"/>
                </a:solidFill>
              </a:rPr>
              <a:t>al Municipiului Oradea la finele anului 2024</a:t>
            </a:r>
            <a:r>
              <a:rPr lang="ro-RO" sz="2000" dirty="0">
                <a:solidFill>
                  <a:schemeClr val="tx1"/>
                </a:solidFill>
              </a:rPr>
              <a:t>: </a:t>
            </a:r>
            <a:r>
              <a:rPr lang="ro-RO" sz="2000" dirty="0" smtClean="0">
                <a:solidFill>
                  <a:schemeClr val="tx1"/>
                </a:solidFill>
              </a:rPr>
              <a:t>23,56% 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Premierea </a:t>
            </a:r>
            <a:r>
              <a:rPr lang="ro-RO" sz="2000" dirty="0">
                <a:solidFill>
                  <a:schemeClr val="tx1"/>
                </a:solidFill>
              </a:rPr>
              <a:t>olimpicilor, </a:t>
            </a:r>
            <a:r>
              <a:rPr lang="ro-RO" sz="2000" dirty="0" smtClean="0">
                <a:solidFill>
                  <a:schemeClr val="tx1"/>
                </a:solidFill>
              </a:rPr>
              <a:t>susținere învățământ </a:t>
            </a:r>
            <a:r>
              <a:rPr lang="ro-RO" sz="2000" dirty="0">
                <a:solidFill>
                  <a:schemeClr val="tx1"/>
                </a:solidFill>
              </a:rPr>
              <a:t>dual, </a:t>
            </a:r>
            <a:r>
              <a:rPr lang="ro-RO" sz="2000" dirty="0" smtClean="0">
                <a:solidFill>
                  <a:schemeClr val="tx1"/>
                </a:solidFill>
              </a:rPr>
              <a:t>Make </a:t>
            </a:r>
            <a:r>
              <a:rPr lang="ro-RO" sz="2000" dirty="0">
                <a:solidFill>
                  <a:schemeClr val="tx1"/>
                </a:solidFill>
              </a:rPr>
              <a:t>IT in Oradea, finanțări </a:t>
            </a:r>
            <a:r>
              <a:rPr lang="ro-RO" sz="2000" dirty="0" smtClean="0">
                <a:solidFill>
                  <a:schemeClr val="tx1"/>
                </a:solidFill>
              </a:rPr>
              <a:t>ONG-uri și BP 5.0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Excedent </a:t>
            </a:r>
            <a:r>
              <a:rPr lang="ro-RO" sz="2000" dirty="0">
                <a:solidFill>
                  <a:schemeClr val="tx1"/>
                </a:solidFill>
              </a:rPr>
              <a:t>bugetar </a:t>
            </a:r>
            <a:r>
              <a:rPr lang="ro-RO" sz="2000" dirty="0" smtClean="0">
                <a:solidFill>
                  <a:schemeClr val="tx1"/>
                </a:solidFill>
              </a:rPr>
              <a:t>cumulat: 57,5 </a:t>
            </a:r>
            <a:r>
              <a:rPr lang="ro-RO" sz="2000" dirty="0">
                <a:solidFill>
                  <a:schemeClr val="tx1"/>
                </a:solidFill>
              </a:rPr>
              <a:t>mil </a:t>
            </a:r>
            <a:r>
              <a:rPr lang="ro-RO" sz="2000" dirty="0" smtClean="0">
                <a:solidFill>
                  <a:schemeClr val="tx1"/>
                </a:solidFill>
              </a:rPr>
              <a:t>lei, dar rezultatul anului </a:t>
            </a:r>
            <a:r>
              <a:rPr lang="ro-RO" sz="2000" dirty="0">
                <a:solidFill>
                  <a:schemeClr val="tx1"/>
                </a:solidFill>
              </a:rPr>
              <a:t>2024 deficit</a:t>
            </a:r>
            <a:r>
              <a:rPr lang="ro-RO" sz="2000" dirty="0" smtClean="0">
                <a:solidFill>
                  <a:schemeClr val="tx1"/>
                </a:solidFill>
              </a:rPr>
              <a:t>: -20,4 </a:t>
            </a:r>
            <a:r>
              <a:rPr lang="ro-RO" sz="2000" dirty="0">
                <a:solidFill>
                  <a:schemeClr val="tx1"/>
                </a:solidFill>
              </a:rPr>
              <a:t>mil lei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Fiscalitate: </a:t>
            </a:r>
            <a:r>
              <a:rPr lang="ro-RO" sz="2000" dirty="0" smtClean="0">
                <a:solidFill>
                  <a:schemeClr val="tx1"/>
                </a:solidFill>
              </a:rPr>
              <a:t>reducerea </a:t>
            </a:r>
            <a:r>
              <a:rPr lang="ro-RO" sz="2000" dirty="0">
                <a:solidFill>
                  <a:schemeClr val="tx1"/>
                </a:solidFill>
              </a:rPr>
              <a:t>cotelor de impozitare </a:t>
            </a:r>
            <a:r>
              <a:rPr lang="ro-RO" sz="2000" dirty="0" smtClean="0">
                <a:solidFill>
                  <a:schemeClr val="tx1"/>
                </a:solidFill>
              </a:rPr>
              <a:t>pentru atenuarea </a:t>
            </a:r>
            <a:r>
              <a:rPr lang="ro-RO" sz="2000" dirty="0" smtClean="0">
                <a:solidFill>
                  <a:schemeClr val="tx1"/>
                </a:solidFill>
              </a:rPr>
              <a:t>efectelor inflației </a:t>
            </a:r>
            <a:r>
              <a:rPr lang="ro-RO" sz="2000" dirty="0" smtClean="0">
                <a:solidFill>
                  <a:schemeClr val="tx1"/>
                </a:solidFill>
              </a:rPr>
              <a:t>de 13,8</a:t>
            </a:r>
            <a:r>
              <a:rPr lang="ro-RO" sz="2000" dirty="0" smtClean="0">
                <a:solidFill>
                  <a:schemeClr val="tx1"/>
                </a:solidFill>
              </a:rPr>
              <a:t>% la 7</a:t>
            </a:r>
            <a:r>
              <a:rPr lang="ro-RO" sz="2000" dirty="0" smtClean="0">
                <a:solidFill>
                  <a:schemeClr val="tx1"/>
                </a:solidFill>
              </a:rPr>
              <a:t>%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Promovarea plăților </a:t>
            </a:r>
            <a:r>
              <a:rPr lang="ro-RO" sz="2000" dirty="0">
                <a:solidFill>
                  <a:schemeClr val="tx1"/>
                </a:solidFill>
              </a:rPr>
              <a:t>online: ”Online câștigi </a:t>
            </a:r>
            <a:r>
              <a:rPr lang="ro-RO" sz="2000" dirty="0" smtClean="0">
                <a:solidFill>
                  <a:schemeClr val="tx1"/>
                </a:solidFill>
              </a:rPr>
              <a:t>(mai mult decât) Dublu</a:t>
            </a:r>
            <a:r>
              <a:rPr lang="ro-RO" sz="2000" dirty="0">
                <a:solidFill>
                  <a:schemeClr val="tx1"/>
                </a:solidFill>
              </a:rPr>
              <a:t>” </a:t>
            </a:r>
            <a:r>
              <a:rPr lang="ro-RO" sz="2000" dirty="0" smtClean="0">
                <a:solidFill>
                  <a:schemeClr val="tx1"/>
                </a:solidFill>
              </a:rPr>
              <a:t>(+17% sume, +11% număr)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Cel </a:t>
            </a:r>
            <a:r>
              <a:rPr lang="ro-RO" sz="2000" dirty="0">
                <a:solidFill>
                  <a:schemeClr val="tx1"/>
                </a:solidFill>
              </a:rPr>
              <a:t>mai mare </a:t>
            </a:r>
            <a:r>
              <a:rPr lang="ro-RO" sz="2000" dirty="0" smtClean="0">
                <a:solidFill>
                  <a:schemeClr val="tx1"/>
                </a:solidFill>
              </a:rPr>
              <a:t>grad </a:t>
            </a:r>
            <a:r>
              <a:rPr lang="ro-RO" sz="2000" dirty="0">
                <a:solidFill>
                  <a:schemeClr val="tx1"/>
                </a:solidFill>
              </a:rPr>
              <a:t>de încasare al </a:t>
            </a:r>
            <a:r>
              <a:rPr lang="ro-RO" sz="2000" dirty="0" smtClean="0">
                <a:solidFill>
                  <a:schemeClr val="tx1"/>
                </a:solidFill>
              </a:rPr>
              <a:t>principalelor debite fiscale (97% din debite an, 91% din total sume)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Reducerea </a:t>
            </a:r>
            <a:r>
              <a:rPr lang="ro-RO" sz="2000" dirty="0" smtClean="0">
                <a:solidFill>
                  <a:schemeClr val="tx1"/>
                </a:solidFill>
              </a:rPr>
              <a:t>soldului </a:t>
            </a:r>
            <a:r>
              <a:rPr lang="ro-RO" sz="2000" dirty="0">
                <a:solidFill>
                  <a:schemeClr val="tx1"/>
                </a:solidFill>
              </a:rPr>
              <a:t>restanțelor persoane </a:t>
            </a:r>
            <a:r>
              <a:rPr lang="ro-RO" sz="2000" dirty="0" smtClean="0">
                <a:solidFill>
                  <a:schemeClr val="tx1"/>
                </a:solidFill>
              </a:rPr>
              <a:t>fizice </a:t>
            </a:r>
            <a:r>
              <a:rPr lang="ro-RO" sz="2000" dirty="0" smtClean="0">
                <a:solidFill>
                  <a:schemeClr val="tx1"/>
                </a:solidFill>
              </a:rPr>
              <a:t>(-</a:t>
            </a:r>
            <a:r>
              <a:rPr lang="ro-RO" sz="2000" dirty="0" smtClean="0">
                <a:solidFill>
                  <a:schemeClr val="tx1"/>
                </a:solidFill>
              </a:rPr>
              <a:t>15% a </a:t>
            </a:r>
            <a:r>
              <a:rPr lang="ro-RO" sz="2000" dirty="0" smtClean="0">
                <a:solidFill>
                  <a:schemeClr val="tx1"/>
                </a:solidFill>
              </a:rPr>
              <a:t>sumelor, -22% a numărului)</a:t>
            </a:r>
            <a:endParaRPr lang="ro-RO" sz="20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o-RO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o-RO" sz="2800" dirty="0"/>
          </a:p>
          <a:p>
            <a:r>
              <a:rPr lang="en-US" sz="2800" dirty="0"/>
              <a:t> </a:t>
            </a:r>
            <a:endParaRPr lang="ro-RO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 bwMode="auto">
          <a:xfrm>
            <a:off x="-35701" y="0"/>
            <a:ext cx="4716016" cy="108585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</a:rPr>
              <a:t>Instrumente de plată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432" y="5013176"/>
            <a:ext cx="9793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 au fost cuprinse plățile efectuate prin ordine de plată</a:t>
            </a:r>
          </a:p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Municipalitatea suportă integral costurile comisioanelor de plată </a:t>
            </a:r>
          </a:p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Creșterea susținută a instrumentelor on-line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(+17% sume, +11% număr persoane)</a:t>
            </a: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25766" y="-184666"/>
            <a:ext cx="764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38483" y="-163150"/>
            <a:ext cx="7616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90749" y="1333231"/>
            <a:ext cx="6984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258309"/>
              </p:ext>
            </p:extLst>
          </p:nvPr>
        </p:nvGraphicFramePr>
        <p:xfrm>
          <a:off x="-456728" y="1036986"/>
          <a:ext cx="5012267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863681"/>
              </p:ext>
            </p:extLst>
          </p:nvPr>
        </p:nvGraphicFramePr>
        <p:xfrm>
          <a:off x="3431704" y="1085851"/>
          <a:ext cx="5067300" cy="349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656292"/>
              </p:ext>
            </p:extLst>
          </p:nvPr>
        </p:nvGraphicFramePr>
        <p:xfrm>
          <a:off x="7231236" y="1143606"/>
          <a:ext cx="5156200" cy="348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3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 bwMode="auto">
          <a:xfrm>
            <a:off x="-35701" y="0"/>
            <a:ext cx="4716016" cy="108585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16 ani de plăți online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25766" y="-184666"/>
            <a:ext cx="7642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38483" y="-163150"/>
            <a:ext cx="7616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90749" y="1333231"/>
            <a:ext cx="6984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094894"/>
              </p:ext>
            </p:extLst>
          </p:nvPr>
        </p:nvGraphicFramePr>
        <p:xfrm>
          <a:off x="4974906" y="1078109"/>
          <a:ext cx="5369565" cy="54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419980"/>
              </p:ext>
            </p:extLst>
          </p:nvPr>
        </p:nvGraphicFramePr>
        <p:xfrm>
          <a:off x="7536160" y="1110936"/>
          <a:ext cx="4464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72" y="1249001"/>
            <a:ext cx="4764564" cy="51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3995936" cy="1092674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Bonificații fiscale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484784"/>
            <a:ext cx="7913229" cy="48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3779912" cy="108585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Inspecția fiscală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9416" y="4797152"/>
            <a:ext cx="10873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35 firme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verificate (tematici principale: finalizare construcții, facilități)</a:t>
            </a:r>
          </a:p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Activitățile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de verificare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la persoanele fizice au vizat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clădiri nerezidențiale, sedii secundare și unități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de cazare,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etc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. Număr persoane verificate </a:t>
            </a:r>
            <a:r>
              <a:rPr lang="ro-RO" altLang="ro-RO" sz="2000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2.000, sume încasate suplimentar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  1.482.851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lei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686645"/>
              </p:ext>
            </p:extLst>
          </p:nvPr>
        </p:nvGraphicFramePr>
        <p:xfrm>
          <a:off x="1487244" y="1196752"/>
          <a:ext cx="964931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9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3923928" cy="108521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Executarea silită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03712" y="1263499"/>
            <a:ext cx="17039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03712" y="3082774"/>
            <a:ext cx="17039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61266" y="6187923"/>
            <a:ext cx="1548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404924"/>
              </p:ext>
            </p:extLst>
          </p:nvPr>
        </p:nvGraphicFramePr>
        <p:xfrm>
          <a:off x="2228478" y="1225399"/>
          <a:ext cx="6891858" cy="242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983968"/>
              </p:ext>
            </p:extLst>
          </p:nvPr>
        </p:nvGraphicFramePr>
        <p:xfrm>
          <a:off x="2217834" y="3791485"/>
          <a:ext cx="6902502" cy="287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68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 bwMode="auto">
          <a:xfrm>
            <a:off x="-18121" y="1"/>
            <a:ext cx="5004048" cy="109060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Restanțe și restanțieri</a:t>
            </a:r>
            <a:r>
              <a:rPr lang="ro-RO" altLang="ro-RO" sz="3600" dirty="0">
                <a:solidFill>
                  <a:srgbClr val="C00000"/>
                </a:solidFill>
                <a:latin typeface="Arial" charset="0"/>
                <a:ea typeface="맑은 고딕" pitchFamily="34" charset="-127"/>
                <a:cs typeface="Arial" charset="0"/>
              </a:rPr>
              <a:t> </a:t>
            </a:r>
            <a:endParaRPr lang="ko-KR" alt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416" y="4699330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- Număr restanțieri: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-22%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persoane fizice și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-24,5%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firme</a:t>
            </a:r>
          </a:p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- Soldul restanțelor: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-15%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persoane fizice și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-1%</a:t>
            </a:r>
            <a:r>
              <a:rPr lang="ro-RO" altLang="ro-RO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persoane juridice</a:t>
            </a:r>
          </a:p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Cazul. Prepozitura Ordinului Canonic Premonstratens: 22,5 mil lei</a:t>
            </a:r>
          </a:p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În cazul firmelor nu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este inclus soldul firmelor în insolvență sau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faliment și redevența </a:t>
            </a:r>
            <a:r>
              <a:rPr lang="ro-RO" altLang="ro-RO" sz="2000" dirty="0" err="1" smtClean="0">
                <a:latin typeface="Arial" pitchFamily="34" charset="0"/>
                <a:cs typeface="Arial" pitchFamily="34" charset="0"/>
              </a:rPr>
              <a:t>Tmf</a:t>
            </a:r>
            <a:endParaRPr lang="ro-RO" altLang="ro-RO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66926" y="1490147"/>
            <a:ext cx="12041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57361" y="1587260"/>
            <a:ext cx="11193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211350"/>
            <a:ext cx="5437921" cy="336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134592"/>
            <a:ext cx="5303980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688" y="0"/>
            <a:ext cx="4427984" cy="1095365"/>
          </a:xfrm>
          <a:solidFill>
            <a:srgbClr val="002060"/>
          </a:solidFill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SUPRAIMPOZITĂRI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5" y="5373216"/>
            <a:ext cx="8385559" cy="1255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1374430"/>
            <a:ext cx="3456384" cy="205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31" y="3755914"/>
            <a:ext cx="3769553" cy="1509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3677311"/>
            <a:ext cx="6280142" cy="1588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31" y="1203604"/>
            <a:ext cx="4104456" cy="22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 bwMode="auto">
          <a:xfrm>
            <a:off x="-96688" y="0"/>
            <a:ext cx="7524328" cy="111301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Facilităţi fiscale pentru investitori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1341439"/>
            <a:ext cx="99371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latinLnBrk="1"/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Schema locală pentru stimularea </a:t>
            </a:r>
            <a:r>
              <a:rPr lang="ro-RO" alt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investițiilor și sectorului IT (2013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alt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2024):</a:t>
            </a:r>
            <a:endParaRPr lang="ro-RO" alt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latinLnBrk="1"/>
            <a:endParaRPr lang="ro-RO" alt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2023: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ag ec (IT –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ro-RO" alt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estiții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Cuantumul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facilităților acordate în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2024: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309.384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Facilităţi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fiscale cumulate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2013-2024: 6.326.543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1" latinLnBrk="1"/>
            <a:endParaRPr lang="ro-RO" altLang="ro-RO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latinLnBrk="1"/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Facilităţi fiscale pentru investiţiile realizate în parcurile industriale:</a:t>
            </a:r>
          </a:p>
          <a:p>
            <a:pPr lvl="1" latinLnBrk="1"/>
            <a:endParaRPr lang="ro-RO" alt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it-IT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scutiri clădiri şi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it-IT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teren)</a:t>
            </a: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Facilităţi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fiscale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5.180.514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Facilități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fiscale cumulate: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36.649.633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  <a:p>
            <a:pPr lvl="3" indent="-285750">
              <a:buFont typeface="Arial" charset="0"/>
              <a:buChar char="•"/>
            </a:pP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Valoarea </a:t>
            </a:r>
            <a:r>
              <a:rPr lang="ro-RO" alt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construcț</a:t>
            </a:r>
            <a:r>
              <a:rPr lang="en-US" alt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iilor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807.263.824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</p:txBody>
      </p:sp>
    </p:spTree>
    <p:extLst>
      <p:ext uri="{BB962C8B-B14F-4D97-AF65-F5344CB8AC3E}">
        <p14:creationId xmlns:p14="http://schemas.microsoft.com/office/powerpoint/2010/main" val="31824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524328" cy="1082163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Reducerea </a:t>
            </a:r>
            <a:r>
              <a:rPr lang="ro-RO" altLang="ro-RO" sz="3600" dirty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de majorări pentru PF</a:t>
            </a:r>
            <a:endParaRPr lang="ko-KR" alt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92" y="1341439"/>
            <a:ext cx="10441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latinLnBrk="1"/>
            <a:endParaRPr lang="ro-RO" altLang="ro-RO" sz="2000" dirty="0">
              <a:solidFill>
                <a:srgbClr val="FF0000"/>
              </a:solidFill>
            </a:endParaRPr>
          </a:p>
          <a:p>
            <a:pPr lvl="1" latinLnBrk="1"/>
            <a:r>
              <a:rPr lang="ro-RO" altLang="ro-RO" sz="2000" b="1" dirty="0" smtClean="0"/>
              <a:t>Reducerea cu 75% a majorărilor </a:t>
            </a:r>
            <a:r>
              <a:rPr lang="ro-RO" altLang="ro-RO" sz="2000" b="1" dirty="0"/>
              <a:t>în cazul plății integrale a debitului și rămășițelor de către persoane fizice:</a:t>
            </a:r>
          </a:p>
          <a:p>
            <a:pPr lvl="1" latinLnBrk="1"/>
            <a:endParaRPr lang="ro-RO" altLang="ro-RO" dirty="0">
              <a:latin typeface="Times New Roman" pitchFamily="18" charset="0"/>
              <a:cs typeface="Times New Roman" pitchFamily="18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/>
              <a:t>Număr cetățeni: 				</a:t>
            </a:r>
            <a:r>
              <a:rPr lang="ro-RO" altLang="ro-RO" sz="2000" dirty="0" smtClean="0"/>
              <a:t>176</a:t>
            </a:r>
            <a:endParaRPr lang="ro-RO" altLang="ro-RO" sz="2000" dirty="0"/>
          </a:p>
          <a:p>
            <a:pPr lvl="3" indent="-285750">
              <a:buFont typeface="Arial" charset="0"/>
              <a:buChar char="•"/>
            </a:pPr>
            <a:endParaRPr lang="ro-RO" altLang="ro-RO" sz="2000" dirty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Valoarea </a:t>
            </a:r>
            <a:r>
              <a:rPr lang="ro-RO" altLang="ro-RO" sz="2000" dirty="0"/>
              <a:t>majorărilor anulate:	   </a:t>
            </a:r>
            <a:r>
              <a:rPr lang="ro-RO" altLang="ro-RO" sz="2000" dirty="0" smtClean="0"/>
              <a:t>  302.702</a:t>
            </a:r>
            <a:r>
              <a:rPr lang="ro-RO" sz="2000" dirty="0" smtClean="0"/>
              <a:t> lei (75% din majorări)</a:t>
            </a:r>
            <a:endParaRPr lang="ro-RO" sz="2000" dirty="0"/>
          </a:p>
          <a:p>
            <a:pPr lvl="3" indent="-285750">
              <a:buFont typeface="Arial" charset="0"/>
              <a:buChar char="•"/>
            </a:pPr>
            <a:endParaRPr lang="ro-RO" sz="2000" dirty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/>
              <a:t>Valoarea debitelor achitate:		   </a:t>
            </a:r>
            <a:r>
              <a:rPr lang="ro-RO" altLang="ro-RO" sz="2000" dirty="0" smtClean="0"/>
              <a:t>2.209.330 </a:t>
            </a:r>
            <a:r>
              <a:rPr lang="ro-RO" altLang="ro-RO" sz="2000" dirty="0"/>
              <a:t>lei</a:t>
            </a:r>
          </a:p>
          <a:p>
            <a:pPr marL="1085850" lvl="3"/>
            <a:endParaRPr lang="ro-R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96688" y="0"/>
            <a:ext cx="7596336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ko-KR" sz="3200" dirty="0">
                <a:solidFill>
                  <a:schemeClr val="bg1"/>
                </a:solidFill>
              </a:rPr>
              <a:t>Activitatea fiscală în cifre</a:t>
            </a:r>
            <a:endParaRPr lang="ro-RO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767408" y="1340768"/>
            <a:ext cx="10513168" cy="453650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Certificate </a:t>
            </a:r>
            <a:r>
              <a:rPr lang="ro-RO" sz="2000" dirty="0">
                <a:solidFill>
                  <a:schemeClr val="tx1"/>
                </a:solidFill>
              </a:rPr>
              <a:t>fiscale </a:t>
            </a:r>
            <a:r>
              <a:rPr lang="ro-RO" sz="2000" dirty="0" smtClean="0">
                <a:solidFill>
                  <a:schemeClr val="tx1"/>
                </a:solidFill>
              </a:rPr>
              <a:t>- </a:t>
            </a:r>
            <a:r>
              <a:rPr lang="ro-RO" sz="2000" dirty="0">
                <a:solidFill>
                  <a:schemeClr val="tx1"/>
                </a:solidFill>
              </a:rPr>
              <a:t>total </a:t>
            </a:r>
            <a:r>
              <a:rPr lang="ro-RO" sz="2000" dirty="0" smtClean="0">
                <a:solidFill>
                  <a:schemeClr val="tx1"/>
                </a:solidFill>
              </a:rPr>
              <a:t>39.051 </a:t>
            </a:r>
            <a:r>
              <a:rPr lang="ro-RO" sz="2000" dirty="0">
                <a:solidFill>
                  <a:schemeClr val="tx1"/>
                </a:solidFill>
              </a:rPr>
              <a:t>(PJ </a:t>
            </a:r>
            <a:r>
              <a:rPr lang="ro-RO" sz="2000" dirty="0" smtClean="0">
                <a:solidFill>
                  <a:schemeClr val="tx1"/>
                </a:solidFill>
              </a:rPr>
              <a:t>9.970 </a:t>
            </a:r>
            <a:r>
              <a:rPr lang="ro-RO" sz="2000" dirty="0">
                <a:solidFill>
                  <a:schemeClr val="tx1"/>
                </a:solidFill>
              </a:rPr>
              <a:t>+ PF </a:t>
            </a:r>
            <a:r>
              <a:rPr lang="ro-RO" sz="2000" dirty="0" smtClean="0">
                <a:solidFill>
                  <a:schemeClr val="tx1"/>
                </a:solidFill>
              </a:rPr>
              <a:t>29.081)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Decizii de impunere – </a:t>
            </a:r>
            <a:r>
              <a:rPr lang="ro-RO" sz="2000" dirty="0">
                <a:solidFill>
                  <a:schemeClr val="tx1"/>
                </a:solidFill>
              </a:rPr>
              <a:t>total </a:t>
            </a:r>
            <a:r>
              <a:rPr lang="ro-RO" sz="2000" dirty="0" smtClean="0">
                <a:solidFill>
                  <a:schemeClr val="tx1"/>
                </a:solidFill>
              </a:rPr>
              <a:t>47.298 </a:t>
            </a:r>
            <a:r>
              <a:rPr lang="ro-RO" sz="2000" dirty="0">
                <a:solidFill>
                  <a:schemeClr val="tx1"/>
                </a:solidFill>
              </a:rPr>
              <a:t>(PJ 16.420 + </a:t>
            </a:r>
            <a:r>
              <a:rPr lang="ro-RO" sz="2000" dirty="0" smtClean="0">
                <a:solidFill>
                  <a:schemeClr val="tx1"/>
                </a:solidFill>
              </a:rPr>
              <a:t>PF 30.878)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Amenzi contravenționale luate în debit 29.775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Somații 21.497, Popriri 6.719, Sechestre 1.951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Dosare de muncă în folosul comunității 187 (1.415 amenzi), suma 887.199 lei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Dosare de insolvabilitate 1.057, suma 7.819.325 lei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Acorduri de funcționare activități economice 886 + anulare 389 + modificare orar 266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Acorduri de alimentație publică 140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Chitanțe 203.668 </a:t>
            </a:r>
            <a:r>
              <a:rPr lang="ro-RO" sz="2000" dirty="0">
                <a:solidFill>
                  <a:schemeClr val="tx1"/>
                </a:solidFill>
              </a:rPr>
              <a:t>(cash </a:t>
            </a:r>
            <a:r>
              <a:rPr lang="ro-RO" sz="2000" dirty="0" smtClean="0">
                <a:solidFill>
                  <a:schemeClr val="tx1"/>
                </a:solidFill>
              </a:rPr>
              <a:t>153.812 </a:t>
            </a:r>
            <a:r>
              <a:rPr lang="ro-RO" sz="2000" dirty="0">
                <a:solidFill>
                  <a:schemeClr val="tx1"/>
                </a:solidFill>
              </a:rPr>
              <a:t>+ POS </a:t>
            </a:r>
            <a:r>
              <a:rPr lang="ro-RO" sz="2000" dirty="0" smtClean="0">
                <a:solidFill>
                  <a:schemeClr val="tx1"/>
                </a:solidFill>
              </a:rPr>
              <a:t>49.856)</a:t>
            </a:r>
            <a:endParaRPr lang="ro-RO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Dosare </a:t>
            </a:r>
            <a:r>
              <a:rPr lang="ro-RO" sz="2000" dirty="0">
                <a:solidFill>
                  <a:schemeClr val="tx1"/>
                </a:solidFill>
              </a:rPr>
              <a:t>de executare silită transferate </a:t>
            </a:r>
            <a:r>
              <a:rPr lang="ro-RO" sz="2000" dirty="0" smtClean="0">
                <a:solidFill>
                  <a:schemeClr val="tx1"/>
                </a:solidFill>
              </a:rPr>
              <a:t>238, suma 870.803 lei</a:t>
            </a:r>
            <a:endParaRPr lang="ro-RO" sz="2000" strike="sngStrik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o-RO" sz="20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672064" cy="1086292"/>
          </a:xfrm>
          <a:solidFill>
            <a:srgbClr val="002060"/>
          </a:solidFill>
        </p:spPr>
        <p:txBody>
          <a:bodyPr/>
          <a:lstStyle/>
          <a:p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ro-RO" altLang="ko-KR" sz="3600" dirty="0">
                <a:solidFill>
                  <a:schemeClr val="bg1"/>
                </a:solidFill>
              </a:rPr>
              <a:t>Indicatori de performanță DE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79376" y="1412776"/>
            <a:ext cx="11377264" cy="5328592"/>
          </a:xfrm>
        </p:spPr>
        <p:txBody>
          <a:bodyPr wrap="square">
            <a:noAutofit/>
          </a:bodyPr>
          <a:lstStyle/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Menținerea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echilibrului bugetar (asigurarea plății proiectelor UE în lipsa primirii sumelor din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      cererile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de rambursare, subvenții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Termoficare/OTL, finanțare complementară școli)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– </a:t>
            </a:r>
            <a: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 Păstrarea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calificativelor de rating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ale Municipiului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Oradea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(perspectivă negativă) – </a:t>
            </a:r>
            <a: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Gestionarea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datoriei publice - 5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HCL de modificare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a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investițiilor + raportări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MF/BEI – </a:t>
            </a:r>
            <a: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Grad </a:t>
            </a:r>
            <a:r>
              <a:rPr lang="ro-RO" dirty="0">
                <a:latin typeface="Arial" pitchFamily="34" charset="0"/>
                <a:cs typeface="Arial" pitchFamily="34" charset="0"/>
              </a:rPr>
              <a:t>ridicat de încasare al impozitelor (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97% </a:t>
            </a:r>
            <a:r>
              <a:rPr lang="ro-RO" dirty="0">
                <a:latin typeface="Arial" pitchFamily="34" charset="0"/>
                <a:cs typeface="Arial" pitchFamily="34" charset="0"/>
              </a:rPr>
              <a:t>din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debitul </a:t>
            </a:r>
            <a:r>
              <a:rPr lang="ro-RO" dirty="0">
                <a:latin typeface="Arial" pitchFamily="34" charset="0"/>
                <a:cs typeface="Arial" pitchFamily="34" charset="0"/>
              </a:rPr>
              <a:t>anului,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91% </a:t>
            </a:r>
            <a:r>
              <a:rPr lang="ro-RO" dirty="0">
                <a:latin typeface="Arial" pitchFamily="34" charset="0"/>
                <a:cs typeface="Arial" pitchFamily="34" charset="0"/>
              </a:rPr>
              <a:t>din total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sume) – </a:t>
            </a:r>
            <a:r>
              <a:rPr 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dirty="0"/>
              <a:t> </a:t>
            </a:r>
            <a:r>
              <a:rPr lang="ro-RO" dirty="0">
                <a:latin typeface="Arial" pitchFamily="34" charset="0"/>
                <a:cs typeface="Arial" pitchFamily="34" charset="0"/>
              </a:rPr>
              <a:t>Reducerea restanțelor și a numărului de restanțieri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8" indent="0" algn="just">
              <a:lnSpc>
                <a:spcPct val="150000"/>
              </a:lnSpc>
              <a:buFont typeface="Arial" charset="0"/>
              <a:buChar char="•"/>
            </a:pPr>
            <a:r>
              <a:rPr lang="ro-RO" sz="2000" dirty="0">
                <a:solidFill>
                  <a:schemeClr val="tx1"/>
                </a:solidFill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</a:rPr>
              <a:t>Realizarea veniturilor </a:t>
            </a:r>
            <a:r>
              <a:rPr lang="ro-RO" dirty="0">
                <a:latin typeface="Arial" pitchFamily="34" charset="0"/>
                <a:cs typeface="Arial" pitchFamily="34" charset="0"/>
              </a:rPr>
              <a:t>fiscale </a:t>
            </a:r>
            <a:r>
              <a:rPr lang="it-IT" dirty="0">
                <a:latin typeface="Arial" pitchFamily="34" charset="0"/>
                <a:cs typeface="Arial" pitchFamily="34" charset="0"/>
              </a:rPr>
              <a:t>programate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îndeplinit</a:t>
            </a:r>
          </a:p>
          <a:p>
            <a:pPr algn="just">
              <a:lnSpc>
                <a:spcPct val="150000"/>
              </a:lnSpc>
            </a:pPr>
            <a:endParaRPr lang="ro-RO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ro-RO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ro-RO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47367"/>
              </p:ext>
            </p:extLst>
          </p:nvPr>
        </p:nvGraphicFramePr>
        <p:xfrm>
          <a:off x="623394" y="5157192"/>
          <a:ext cx="11233244" cy="1344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04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69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157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74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Specificație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exec.2022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exec.2023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buget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initial 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2024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b</a:t>
                      </a:r>
                      <a:r>
                        <a:rPr lang="ro-RO" sz="18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uget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final 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2024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exec.2024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% față de    plan inițial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% </a:t>
                      </a:r>
                      <a:r>
                        <a:rPr lang="ro-RO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față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ro-R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de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plan </a:t>
                      </a:r>
                      <a:r>
                        <a:rPr lang="ro-R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final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맑은 고딕" panose="020B0503020000020004" pitchFamily="34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 +/- %    24/23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Imp si tx pe propr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153.818.093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166.354.766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176.359.445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186.275.000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183.662.180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191.115.865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34" charset="-127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340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6" y="0"/>
            <a:ext cx="3491880" cy="1114138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Provocări </a:t>
            </a:r>
            <a:r>
              <a:rPr lang="ro-RO" altLang="ro-RO" sz="3600" dirty="0" smtClean="0">
                <a:solidFill>
                  <a:schemeClr val="bg1"/>
                </a:solidFill>
              </a:rPr>
              <a:t>2025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114138"/>
            <a:ext cx="112332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Buget 2025: aprobare în lunii martie, cota din IV la 63% dar se mărește baza de aplicare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 Finanțarea de la BS a transportului local pentru elevi, costul standard școli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 Încasarea cererilor de rambursare aflate în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sold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Asigurare resurse pentru implementarea investițiilor prin PNRR și FEDR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Finalizarea procedurilor de selecție a membrilor CA la întreprinderile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locale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Promovarea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plăților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și serviciilor online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Verificări tematice: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puncte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lucru firme, unități 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de cazare turistică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Cota adițională pentru clădirile cu activități de jocuri de noroc și pariuri sportive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Scădere din evidențele fiscale a autoturismelor cu ITP nerevizuită în ultimii 3 ani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Modificarea începând cu 2026 a sistemului de impozitare al clădirilor și terenurilor</a:t>
            </a: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2996952"/>
            <a:ext cx="6563072" cy="460648"/>
          </a:xfrm>
        </p:spPr>
        <p:txBody>
          <a:bodyPr/>
          <a:lstStyle/>
          <a:p>
            <a:r>
              <a:rPr lang="ro-RO" sz="2400" b="1" dirty="0"/>
              <a:t>Vă mulțumim pentru atenție!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4367808" cy="1086292"/>
          </a:xfrm>
          <a:solidFill>
            <a:srgbClr val="002060"/>
          </a:solidFill>
        </p:spPr>
        <p:txBody>
          <a:bodyPr/>
          <a:lstStyle/>
          <a:p>
            <a:r>
              <a:rPr lang="ro-RO" altLang="ko-KR" sz="3600" dirty="0">
                <a:solidFill>
                  <a:schemeClr val="bg1"/>
                </a:solidFill>
              </a:rPr>
              <a:t>Volum de activitate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11511"/>
              </p:ext>
            </p:extLst>
          </p:nvPr>
        </p:nvGraphicFramePr>
        <p:xfrm>
          <a:off x="407368" y="1207044"/>
          <a:ext cx="4333488" cy="539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15284"/>
              </p:ext>
            </p:extLst>
          </p:nvPr>
        </p:nvGraphicFramePr>
        <p:xfrm>
          <a:off x="5591944" y="1207044"/>
          <a:ext cx="4968552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8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8" y="0"/>
            <a:ext cx="5652120" cy="1116527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Veniturile bugetului local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9416" y="3789040"/>
            <a:ext cx="10873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 sunt incluse veniturile proprii ale institutiilor subordonate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Venituri totale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/ 2023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Modificări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în cursul anului: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Ministerul Sănătății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dotarea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spitalelor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Ministerul Educației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învăţământ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dual, cost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-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invatamant particular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Ministerul Muncii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sume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suplimentare pentru asistență socială 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Guvernului – sume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defalcate din TVA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pentru echilibrare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(atenuare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pierdere IV, cheltuieli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curente si de capital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asigurarea serviciului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public de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alimentare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energie termică)</a:t>
            </a:r>
            <a:endParaRPr lang="ro-RO" altLang="ro-RO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încasări din valorificări/schimburi de imobile</a:t>
            </a:r>
          </a:p>
          <a:p>
            <a:pPr>
              <a:spcBef>
                <a:spcPct val="0"/>
              </a:spcBef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- alocări pentru gratuitatea transportului elevilor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9139"/>
              </p:ext>
            </p:extLst>
          </p:nvPr>
        </p:nvGraphicFramePr>
        <p:xfrm>
          <a:off x="1559496" y="1196752"/>
          <a:ext cx="91450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011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9855" y="0"/>
            <a:ext cx="5652120" cy="1129513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Veniturile bugetului local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384" y="4795649"/>
            <a:ext cx="113772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Gradul de realizare al veniturilor - total 66% (-7% față de 2023), defalcat: venituri proprii 95% (+3% /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2023), 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prelevări BS 61% (+73% / 2023), fonduri UE 39% </a:t>
            </a:r>
            <a:r>
              <a:rPr lang="ro-RO" alt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(+</a:t>
            </a:r>
            <a:r>
              <a:rPr lang="ro-RO" alt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41% / 2023), credite bancare 44% (-81% / 2023)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</a:rPr>
              <a:t>Suma de rambursat/primit aferent proiectelor UE: </a:t>
            </a:r>
            <a:r>
              <a:rPr lang="ro-RO" dirty="0"/>
              <a:t>6</a:t>
            </a:r>
            <a:r>
              <a:rPr lang="pt-BR" dirty="0"/>
              <a:t>3</a:t>
            </a:r>
            <a:r>
              <a:rPr lang="ro-RO" dirty="0"/>
              <a:t>,3</a:t>
            </a:r>
            <a:r>
              <a:rPr lang="pt-BR" dirty="0"/>
              <a:t> mil lei</a:t>
            </a:r>
            <a:endParaRPr lang="ro-RO" dirty="0"/>
          </a:p>
          <a:p>
            <a:pPr marL="342900" indent="-342900">
              <a:buFont typeface="Arial" charset="0"/>
              <a:buChar char="•"/>
            </a:pPr>
            <a:endParaRPr lang="ro-RO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o-RO" dirty="0">
                <a:latin typeface="Arial" pitchFamily="34" charset="0"/>
                <a:cs typeface="Arial" pitchFamily="34" charset="0"/>
              </a:rPr>
              <a:t>Impozite și taxe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104% (+8% </a:t>
            </a:r>
            <a:r>
              <a:rPr lang="ro-RO" dirty="0">
                <a:latin typeface="Arial" pitchFamily="34" charset="0"/>
                <a:cs typeface="Arial" pitchFamily="34" charset="0"/>
              </a:rPr>
              <a:t>/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2023), </a:t>
            </a:r>
            <a:r>
              <a:rPr lang="ro-RO" dirty="0">
                <a:latin typeface="Arial" pitchFamily="34" charset="0"/>
                <a:cs typeface="Arial" pitchFamily="34" charset="0"/>
              </a:rPr>
              <a:t>concesiuni și închirieri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94% (-1% </a:t>
            </a:r>
            <a:r>
              <a:rPr lang="ro-RO" dirty="0">
                <a:latin typeface="Arial" pitchFamily="34" charset="0"/>
                <a:cs typeface="Arial" pitchFamily="34" charset="0"/>
              </a:rPr>
              <a:t>/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2023) </a:t>
            </a:r>
            <a:endParaRPr lang="ro-RO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424714" y="2817623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243400"/>
              </p:ext>
            </p:extLst>
          </p:nvPr>
        </p:nvGraphicFramePr>
        <p:xfrm>
          <a:off x="6240016" y="1030733"/>
          <a:ext cx="5508612" cy="357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B738A93-811D-7505-061D-9098BCED1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11022"/>
              </p:ext>
            </p:extLst>
          </p:nvPr>
        </p:nvGraphicFramePr>
        <p:xfrm>
          <a:off x="335359" y="1327131"/>
          <a:ext cx="5286905" cy="354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9B35A43-F0DD-467B-868F-BE45CE235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2190"/>
              </p:ext>
            </p:extLst>
          </p:nvPr>
        </p:nvGraphicFramePr>
        <p:xfrm>
          <a:off x="5642985" y="1214486"/>
          <a:ext cx="4837326" cy="366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571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1084855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>
                <a:solidFill>
                  <a:schemeClr val="bg1"/>
                </a:solidFill>
              </a:rPr>
              <a:t>Cotele din impozitul pe venit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428" y="4725144"/>
            <a:ext cx="102971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Ponderea venituri din Impozitul pe Venit 2024: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48%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din veniturile proprii</a:t>
            </a:r>
          </a:p>
          <a:p>
            <a:pPr marL="0" lvl="8" algn="just">
              <a:spcBef>
                <a:spcPct val="0"/>
              </a:spcBef>
            </a:pP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Cota bugetului local din IV: 63%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Legea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Legea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finanțelor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publice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65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%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endParaRPr lang="ro-RO" altLang="ro-RO" sz="800" dirty="0" smtClean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Încasare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2024: -12% față de anul anterior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(-47,77 mil lei)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endParaRPr lang="ro-RO" altLang="ro-RO" sz="800" dirty="0"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Supra-estimare a AJFP Bihor/Guvern: încasat în minus 35,42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mil lei față de plan</a:t>
            </a:r>
            <a:endParaRPr lang="ro-RO" altLang="ro-RO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ADBC817C-CC8F-23F3-A433-3F3B49BE4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373131"/>
              </p:ext>
            </p:extLst>
          </p:nvPr>
        </p:nvGraphicFramePr>
        <p:xfrm>
          <a:off x="623392" y="1628800"/>
          <a:ext cx="10873208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0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076056" cy="1086292"/>
          </a:xfrm>
          <a:solidFill>
            <a:srgbClr val="003964"/>
          </a:solidFill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Categorii de cheltuieli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336" y="4547572"/>
            <a:ext cx="11737304" cy="226580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000" dirty="0"/>
              <a:t>Pondere echilibrată între cele două categorii de </a:t>
            </a:r>
            <a:r>
              <a:rPr lang="ro-RO" sz="2000" dirty="0" smtClean="0"/>
              <a:t>cheltuieli</a:t>
            </a:r>
            <a:endParaRPr lang="ro-R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000" dirty="0"/>
              <a:t>Cheltuielile operaționale 52% din plan (+43% față de </a:t>
            </a:r>
            <a:r>
              <a:rPr lang="ro-RO" sz="2000" dirty="0" smtClean="0"/>
              <a:t>2023). Creștere </a:t>
            </a:r>
            <a:r>
              <a:rPr lang="ro-RO" sz="2000" dirty="0"/>
              <a:t>generată </a:t>
            </a:r>
            <a:r>
              <a:rPr lang="ro-RO" sz="2000" dirty="0" smtClean="0"/>
              <a:t>de </a:t>
            </a:r>
            <a:r>
              <a:rPr lang="ro-RO" sz="2000" dirty="0"/>
              <a:t>facturi </a:t>
            </a:r>
            <a:r>
              <a:rPr lang="ro-RO" sz="2000" dirty="0" smtClean="0"/>
              <a:t>rămase în sold la finele 2024 - OUG </a:t>
            </a:r>
            <a:r>
              <a:rPr lang="ro-RO" sz="2000" dirty="0"/>
              <a:t>90/2023, creșterea costului standard </a:t>
            </a:r>
            <a:r>
              <a:rPr lang="ro-RO" sz="2000" dirty="0" smtClean="0"/>
              <a:t>pentru </a:t>
            </a:r>
            <a:r>
              <a:rPr lang="ro-RO" sz="2000" dirty="0"/>
              <a:t>invătământ, </a:t>
            </a:r>
            <a:r>
              <a:rPr lang="ro-RO" sz="2000" dirty="0" smtClean="0"/>
              <a:t>respectiv    creșterea numărului </a:t>
            </a:r>
            <a:r>
              <a:rPr lang="ro-RO" sz="2000" dirty="0"/>
              <a:t>de copii </a:t>
            </a:r>
            <a:r>
              <a:rPr lang="ro-RO" sz="2000" dirty="0" smtClean="0"/>
              <a:t>din unitățile de învățământ </a:t>
            </a:r>
            <a:r>
              <a:rPr lang="ro-RO" sz="2000" dirty="0"/>
              <a:t>particular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000" dirty="0"/>
              <a:t>Cheltuielile cu investițiile 48% din plan (-28% față de 2023). Anul în care se pregătesc proiectele pentru noua sesiune de proiecte cu </a:t>
            </a:r>
            <a:r>
              <a:rPr lang="ro-RO" sz="2000" dirty="0" smtClean="0"/>
              <a:t>finanțare nerambursabilă</a:t>
            </a:r>
            <a:endParaRPr lang="ro-RO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19536" y="1196752"/>
          <a:ext cx="74168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88F632A2-A331-88E2-DEF8-9F98F75D5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529161"/>
              </p:ext>
            </p:extLst>
          </p:nvPr>
        </p:nvGraphicFramePr>
        <p:xfrm>
          <a:off x="2711624" y="1196752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595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8184232" cy="1069514"/>
          </a:xfrm>
          <a:solidFill>
            <a:srgbClr val="003964"/>
          </a:solidFill>
        </p:spPr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Cheltuieli</a:t>
            </a:r>
            <a:r>
              <a:rPr lang="ro-RO" dirty="0">
                <a:solidFill>
                  <a:schemeClr val="bg1"/>
                </a:solidFill>
              </a:rPr>
              <a:t> pe domenii de activitate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4509120"/>
            <a:ext cx="11233248" cy="22322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Serviciile publice, asistența socială și datoria publică 62% </a:t>
            </a:r>
            <a:r>
              <a:rPr lang="ro-RO" dirty="0">
                <a:solidFill>
                  <a:schemeClr val="tx1"/>
                </a:solidFill>
              </a:rPr>
              <a:t>din total cheltuieli operaționale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Datoria publică +132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baze sportive +15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iluminat -17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spații verzi +86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acțiuni sociale </a:t>
            </a:r>
            <a:r>
              <a:rPr lang="ro-RO" dirty="0" smtClean="0">
                <a:solidFill>
                  <a:schemeClr val="tx1"/>
                </a:solidFill>
              </a:rPr>
              <a:t>  DASO </a:t>
            </a:r>
            <a:r>
              <a:rPr lang="ro-RO" dirty="0">
                <a:solidFill>
                  <a:schemeClr val="tx1"/>
                </a:solidFill>
              </a:rPr>
              <a:t>+29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salubritate +47</a:t>
            </a:r>
            <a:r>
              <a:rPr lang="ro-RO" dirty="0" smtClean="0">
                <a:solidFill>
                  <a:schemeClr val="tx1"/>
                </a:solidFill>
              </a:rPr>
              <a:t>%, </a:t>
            </a:r>
            <a:r>
              <a:rPr lang="ro-RO" dirty="0">
                <a:solidFill>
                  <a:schemeClr val="tx1"/>
                </a:solidFill>
              </a:rPr>
              <a:t>reparații drumuri +</a:t>
            </a:r>
            <a:r>
              <a:rPr lang="ro-RO" dirty="0" smtClean="0">
                <a:solidFill>
                  <a:schemeClr val="tx1"/>
                </a:solidFill>
              </a:rPr>
              <a:t>219, transport </a:t>
            </a:r>
            <a:r>
              <a:rPr lang="ro-RO" dirty="0">
                <a:solidFill>
                  <a:schemeClr val="tx1"/>
                </a:solidFill>
              </a:rPr>
              <a:t>public +</a:t>
            </a:r>
            <a:r>
              <a:rPr lang="ro-RO" dirty="0" smtClean="0">
                <a:solidFill>
                  <a:schemeClr val="tx1"/>
                </a:solidFill>
              </a:rPr>
              <a:t>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Cheltuielile </a:t>
            </a:r>
            <a:r>
              <a:rPr lang="ro-RO" dirty="0">
                <a:solidFill>
                  <a:schemeClr val="tx1"/>
                </a:solidFill>
              </a:rPr>
              <a:t>de personal +</a:t>
            </a:r>
            <a:r>
              <a:rPr lang="ro-RO" dirty="0" smtClean="0">
                <a:solidFill>
                  <a:schemeClr val="tx1"/>
                </a:solidFill>
              </a:rPr>
              <a:t>21% față de 2023, </a:t>
            </a:r>
            <a:r>
              <a:rPr lang="ro-RO" dirty="0">
                <a:solidFill>
                  <a:schemeClr val="tx1"/>
                </a:solidFill>
              </a:rPr>
              <a:t>dar </a:t>
            </a:r>
            <a:r>
              <a:rPr lang="ro-RO" dirty="0" smtClean="0">
                <a:solidFill>
                  <a:schemeClr val="tx1"/>
                </a:solidFill>
              </a:rPr>
              <a:t>reprezintă 12,4% </a:t>
            </a:r>
            <a:r>
              <a:rPr lang="ro-RO" dirty="0">
                <a:solidFill>
                  <a:schemeClr val="tx1"/>
                </a:solidFill>
              </a:rPr>
              <a:t>din veniturile proprii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Învățământ: cost standard 27,28 mil lei, suplimentar BL 6,28 mil lei (+23% suplimentar)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703512" y="1080934"/>
          <a:ext cx="9145016" cy="342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BA27A7D-97B9-5D18-0B29-A027AF3F4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61734"/>
              </p:ext>
            </p:extLst>
          </p:nvPr>
        </p:nvGraphicFramePr>
        <p:xfrm>
          <a:off x="6023992" y="1080934"/>
          <a:ext cx="5832648" cy="342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A8B2148-633B-B008-B940-9E43F071A2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33776"/>
              </p:ext>
            </p:extLst>
          </p:nvPr>
        </p:nvGraphicFramePr>
        <p:xfrm>
          <a:off x="0" y="1080934"/>
          <a:ext cx="6384032" cy="342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697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83355</TotalTime>
  <Words>2389</Words>
  <Application>Microsoft Office PowerPoint</Application>
  <PresentationFormat>Widescreen</PresentationFormat>
  <Paragraphs>497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맑은 고딕</vt:lpstr>
      <vt:lpstr>Agency FB</vt:lpstr>
      <vt:lpstr>Arial</vt:lpstr>
      <vt:lpstr>Arial Narrow</vt:lpstr>
      <vt:lpstr>Calibri</vt:lpstr>
      <vt:lpstr>Times New Roman</vt:lpstr>
      <vt:lpstr>Office Theme</vt:lpstr>
      <vt:lpstr>Custom Design</vt:lpstr>
      <vt:lpstr>PowerPoint Presentation</vt:lpstr>
      <vt:lpstr>Brief 2024</vt:lpstr>
      <vt:lpstr> Indicatori de performanță DE</vt:lpstr>
      <vt:lpstr>Volum de activitate </vt:lpstr>
      <vt:lpstr>Veniturile bugetului local</vt:lpstr>
      <vt:lpstr>Veniturile bugetului local</vt:lpstr>
      <vt:lpstr>Cotele din impozitul pe venit</vt:lpstr>
      <vt:lpstr>Categorii de cheltuieli</vt:lpstr>
      <vt:lpstr>Cheltuieli pe domenii de activitate</vt:lpstr>
      <vt:lpstr>Cheltuielile cu investițiile</vt:lpstr>
      <vt:lpstr>Evoluție investiții 2016-2024</vt:lpstr>
      <vt:lpstr>Cele mai mari investiții</vt:lpstr>
      <vt:lpstr>Datoria publică</vt:lpstr>
      <vt:lpstr>Oradea prin ”ochii” Fitch Ratings</vt:lpstr>
      <vt:lpstr>Brief alte activități</vt:lpstr>
      <vt:lpstr>Activitatea financiar-contabilă în cifre</vt:lpstr>
      <vt:lpstr>Administrarea creanțelor fiscale</vt:lpstr>
      <vt:lpstr>Masa impozabilă</vt:lpstr>
      <vt:lpstr>Încasările din creanţe fiscale</vt:lpstr>
      <vt:lpstr>Instrumente de plată</vt:lpstr>
      <vt:lpstr>16 ani de plăți online</vt:lpstr>
      <vt:lpstr>Bonificații fiscale</vt:lpstr>
      <vt:lpstr>Inspecția fiscală</vt:lpstr>
      <vt:lpstr>Executarea silită</vt:lpstr>
      <vt:lpstr>Restanțe și restanțieri </vt:lpstr>
      <vt:lpstr>SUPRAIMPOZITĂRI</vt:lpstr>
      <vt:lpstr>Facilităţi fiscale pentru investitori</vt:lpstr>
      <vt:lpstr>Reducerea de majorări pentru PF</vt:lpstr>
      <vt:lpstr>Activitatea fiscală în cifre</vt:lpstr>
      <vt:lpstr>Provocări 2025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Eduard Florea</cp:lastModifiedBy>
  <cp:revision>883</cp:revision>
  <cp:lastPrinted>2024-01-17T08:17:39Z</cp:lastPrinted>
  <dcterms:created xsi:type="dcterms:W3CDTF">2014-04-01T16:35:38Z</dcterms:created>
  <dcterms:modified xsi:type="dcterms:W3CDTF">2025-01-29T14:03:08Z</dcterms:modified>
</cp:coreProperties>
</file>